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67" r:id="rId2"/>
    <p:sldId id="256" r:id="rId3"/>
    <p:sldId id="257" r:id="rId4"/>
    <p:sldId id="258" r:id="rId5"/>
    <p:sldId id="259" r:id="rId6"/>
    <p:sldId id="260" r:id="rId7"/>
    <p:sldId id="261" r:id="rId8"/>
    <p:sldId id="262" r:id="rId9"/>
    <p:sldId id="266" r:id="rId10"/>
    <p:sldId id="263" r:id="rId11"/>
    <p:sldId id="264" r:id="rId12"/>
    <p:sldId id="265" r:id="rId13"/>
  </p:sldIdLst>
  <p:sldSz cx="14630400" cy="8229600"/>
  <p:notesSz cx="8229600" cy="14630400"/>
  <p:embeddedFontLst>
    <p:embeddedFont>
      <p:font typeface="Libre Baskerville" panose="02000000000000000000" pitchFamily="2" charset="0"/>
      <p:regular r:id="rId15"/>
      <p:bold r:id="rId16"/>
      <p:italic r:id="rId17"/>
    </p:embeddedFont>
    <p:embeddedFont>
      <p:font typeface="Open Sans" panose="020B0606030504020204" pitchFamily="34" charset="0"/>
      <p:regular r:id="rId18"/>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458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9.xml"/><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8.xml"/><Relationship Id="rId5" Type="http://schemas.openxmlformats.org/officeDocument/2006/relationships/image" Target="../media/image9.jp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529E9C8-CBB5-AFF8-F869-A27A58F17223}"/>
              </a:ext>
            </a:extLst>
          </p:cNvPr>
          <p:cNvGraphicFramePr>
            <a:graphicFrameLocks noGrp="1"/>
          </p:cNvGraphicFramePr>
          <p:nvPr>
            <p:extLst>
              <p:ext uri="{D42A27DB-BD31-4B8C-83A1-F6EECF244321}">
                <p14:modId xmlns:p14="http://schemas.microsoft.com/office/powerpoint/2010/main" val="209889304"/>
              </p:ext>
            </p:extLst>
          </p:nvPr>
        </p:nvGraphicFramePr>
        <p:xfrm>
          <a:off x="747132" y="758283"/>
          <a:ext cx="12876793" cy="7058722"/>
        </p:xfrm>
        <a:graphic>
          <a:graphicData uri="http://schemas.openxmlformats.org/drawingml/2006/table">
            <a:tbl>
              <a:tblPr firstRow="1" firstCol="1" bandRow="1">
                <a:tableStyleId>{5C22544A-7EE6-4342-B048-85BDC9FD1C3A}</a:tableStyleId>
              </a:tblPr>
              <a:tblGrid>
                <a:gridCol w="6133170">
                  <a:extLst>
                    <a:ext uri="{9D8B030D-6E8A-4147-A177-3AD203B41FA5}">
                      <a16:colId xmlns:a16="http://schemas.microsoft.com/office/drawing/2014/main" val="345039571"/>
                    </a:ext>
                  </a:extLst>
                </a:gridCol>
                <a:gridCol w="6743623">
                  <a:extLst>
                    <a:ext uri="{9D8B030D-6E8A-4147-A177-3AD203B41FA5}">
                      <a16:colId xmlns:a16="http://schemas.microsoft.com/office/drawing/2014/main" val="3738539416"/>
                    </a:ext>
                  </a:extLst>
                </a:gridCol>
              </a:tblGrid>
              <a:tr h="7058722">
                <a:tc>
                  <a:txBody>
                    <a:bodyPr/>
                    <a:lstStyle/>
                    <a:p>
                      <a:pPr algn="r">
                        <a:lnSpc>
                          <a:spcPct val="107000"/>
                        </a:lnSpc>
                        <a:spcAft>
                          <a:spcPts val="800"/>
                        </a:spcAft>
                        <a:buNone/>
                      </a:pPr>
                      <a:r>
                        <a:rPr lang="en-IN" sz="1100" kern="100" dirty="0">
                          <a:effectLst/>
                        </a:rPr>
                        <a:t> </a:t>
                      </a:r>
                    </a:p>
                    <a:p>
                      <a:pPr algn="r">
                        <a:lnSpc>
                          <a:spcPct val="130000"/>
                        </a:lnSpc>
                        <a:buNone/>
                      </a:pPr>
                      <a:r>
                        <a:rPr lang="en-US" sz="3600" kern="100" cap="all" dirty="0">
                          <a:effectLst/>
                        </a:rPr>
                        <a:t>SMART </a:t>
                      </a:r>
                      <a:r>
                        <a:rPr lang="en-US" sz="3600" kern="100" cap="all" dirty="0" err="1">
                          <a:effectLst/>
                        </a:rPr>
                        <a:t>TRAVEl</a:t>
                      </a:r>
                      <a:r>
                        <a:rPr lang="en-US" sz="3600" kern="100" cap="all" dirty="0">
                          <a:effectLst/>
                        </a:rPr>
                        <a:t> PLANNER</a:t>
                      </a:r>
                      <a:endParaRPr lang="en-IN" sz="1100" kern="100" dirty="0">
                        <a:effectLst/>
                      </a:endParaRPr>
                    </a:p>
                    <a:p>
                      <a:pPr algn="r">
                        <a:lnSpc>
                          <a:spcPct val="107000"/>
                        </a:lnSpc>
                        <a:spcAft>
                          <a:spcPts val="800"/>
                        </a:spcAft>
                        <a:buNone/>
                      </a:pPr>
                      <a:r>
                        <a:rPr lang="en-IN" sz="1800" kern="100" dirty="0">
                          <a:effectLst/>
                        </a:rPr>
                        <a:t>PROJECT REPORT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28600" marR="228600" marT="822960" marB="822960" anchor="ctr"/>
                </a:tc>
                <a:tc>
                  <a:txBody>
                    <a:bodyPr/>
                    <a:lstStyle/>
                    <a:p>
                      <a:pPr>
                        <a:lnSpc>
                          <a:spcPct val="107000"/>
                        </a:lnSpc>
                        <a:buNone/>
                      </a:pPr>
                      <a:r>
                        <a:rPr lang="en-US" sz="1300" kern="100" cap="all" dirty="0">
                          <a:effectLst/>
                        </a:rPr>
                        <a:t> </a:t>
                      </a:r>
                      <a:endParaRPr lang="en-IN" sz="1100" kern="100" dirty="0">
                        <a:effectLst/>
                      </a:endParaRPr>
                    </a:p>
                    <a:p>
                      <a:pPr>
                        <a:lnSpc>
                          <a:spcPct val="107000"/>
                        </a:lnSpc>
                        <a:spcAft>
                          <a:spcPts val="800"/>
                        </a:spcAft>
                        <a:buNone/>
                      </a:pPr>
                      <a:r>
                        <a:rPr lang="en-IN" sz="2000" kern="100" dirty="0">
                          <a:effectLst/>
                        </a:rPr>
                        <a:t>Course Code: CSI3001                                    Slot: B1+TB1                                                    Name of the Faculty: Devipriya</a:t>
                      </a:r>
                    </a:p>
                    <a:p>
                      <a:pPr>
                        <a:lnSpc>
                          <a:spcPct val="107000"/>
                        </a:lnSpc>
                        <a:buNone/>
                      </a:pPr>
                      <a:r>
                        <a:rPr lang="en-IN" sz="2000" kern="100" dirty="0">
                          <a:effectLst/>
                        </a:rPr>
                        <a:t>AMAL MK 24MID0176                                                       </a:t>
                      </a:r>
                    </a:p>
                    <a:p>
                      <a:pPr>
                        <a:lnSpc>
                          <a:spcPct val="107000"/>
                        </a:lnSpc>
                        <a:buNone/>
                      </a:pPr>
                      <a:r>
                        <a:rPr lang="en-IN" sz="2000" kern="100" dirty="0">
                          <a:effectLst/>
                        </a:rPr>
                        <a:t> ALEX SHAJI 24MID0179                                               DEVADHARSH S 24MID0210                                     </a:t>
                      </a:r>
                    </a:p>
                    <a:p>
                      <a:pPr>
                        <a:lnSpc>
                          <a:spcPct val="107000"/>
                        </a:lnSpc>
                        <a:buNone/>
                      </a:pPr>
                      <a:r>
                        <a:rPr lang="en-IN" sz="2000" kern="100" dirty="0">
                          <a:effectLst/>
                        </a:rPr>
                        <a:t> GOKUL TN 24MID0205</a:t>
                      </a:r>
                    </a:p>
                    <a:p>
                      <a:pPr>
                        <a:lnSpc>
                          <a:spcPct val="107000"/>
                        </a:lnSpc>
                        <a:buNone/>
                      </a:pPr>
                      <a:r>
                        <a:rPr lang="en-US" sz="2000" kern="100" dirty="0">
                          <a:effectLst/>
                        </a:rPr>
                        <a:t>CLOUD COMPUTING METHODOLOGIES</a:t>
                      </a:r>
                      <a:endParaRPr lang="en-IN" sz="20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28600" marR="228600" marT="822960" marB="822960" anchor="ctr"/>
                </a:tc>
                <a:extLst>
                  <a:ext uri="{0D108BD9-81ED-4DB2-BD59-A6C34878D82A}">
                    <a16:rowId xmlns:a16="http://schemas.microsoft.com/office/drawing/2014/main" val="3521502474"/>
                  </a:ext>
                </a:extLst>
              </a:tr>
            </a:tbl>
          </a:graphicData>
        </a:graphic>
      </p:graphicFrame>
    </p:spTree>
    <p:extLst>
      <p:ext uri="{BB962C8B-B14F-4D97-AF65-F5344CB8AC3E}">
        <p14:creationId xmlns:p14="http://schemas.microsoft.com/office/powerpoint/2010/main" val="1889796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335208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Sample Output</a:t>
            </a:r>
            <a:endParaRPr lang="en-US" sz="4450" dirty="0"/>
          </a:p>
        </p:txBody>
      </p:sp>
      <p:sp>
        <p:nvSpPr>
          <p:cNvPr id="3" name="Text 1"/>
          <p:cNvSpPr/>
          <p:nvPr/>
        </p:nvSpPr>
        <p:spPr>
          <a:xfrm>
            <a:off x="793790" y="451449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Visual demonstrations of the Smart Travel Planner's user interface and dashboard displays: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83DCDB-9260-8742-2F35-E88BB9DE94E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7240" y="418387"/>
            <a:ext cx="6756423" cy="3272666"/>
          </a:xfrm>
          <a:prstGeom prst="rect">
            <a:avLst/>
          </a:prstGeom>
          <a:noFill/>
          <a:ln>
            <a:noFill/>
          </a:ln>
        </p:spPr>
      </p:pic>
      <p:pic>
        <p:nvPicPr>
          <p:cNvPr id="3" name="Picture 2">
            <a:extLst>
              <a:ext uri="{FF2B5EF4-FFF2-40B4-BE49-F238E27FC236}">
                <a16:creationId xmlns:a16="http://schemas.microsoft.com/office/drawing/2014/main" id="{912D15C0-0FF4-25F8-3E3E-40EB45B1C5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60274" y="418387"/>
            <a:ext cx="6773466" cy="3272666"/>
          </a:xfrm>
          <a:prstGeom prst="rect">
            <a:avLst/>
          </a:prstGeom>
          <a:noFill/>
          <a:ln>
            <a:noFill/>
          </a:ln>
        </p:spPr>
      </p:pic>
      <p:pic>
        <p:nvPicPr>
          <p:cNvPr id="4" name="Picture 3">
            <a:extLst>
              <a:ext uri="{FF2B5EF4-FFF2-40B4-BE49-F238E27FC236}">
                <a16:creationId xmlns:a16="http://schemas.microsoft.com/office/drawing/2014/main" id="{4605A4CF-9D99-FEC1-F6C2-28779D0D54D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4283" y="4538548"/>
            <a:ext cx="6756422" cy="3306350"/>
          </a:xfrm>
          <a:prstGeom prst="rect">
            <a:avLst/>
          </a:prstGeom>
          <a:noFill/>
          <a:ln>
            <a:noFill/>
          </a:ln>
        </p:spPr>
      </p:pic>
      <p:pic>
        <p:nvPicPr>
          <p:cNvPr id="5" name="Picture 4">
            <a:extLst>
              <a:ext uri="{FF2B5EF4-FFF2-40B4-BE49-F238E27FC236}">
                <a16:creationId xmlns:a16="http://schemas.microsoft.com/office/drawing/2014/main" id="{3F8791EC-9324-6885-F2F9-6BDA237B6F0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2652" y="4546717"/>
            <a:ext cx="6773465" cy="3298181"/>
          </a:xfrm>
          <a:prstGeom prst="rect">
            <a:avLst/>
          </a:prstGeom>
          <a:noFill/>
          <a:ln>
            <a:noFill/>
          </a:ln>
        </p:spPr>
      </p:pic>
    </p:spTree>
    <p:extLst>
      <p:ext uri="{BB962C8B-B14F-4D97-AF65-F5344CB8AC3E}">
        <p14:creationId xmlns:p14="http://schemas.microsoft.com/office/powerpoint/2010/main" val="1317416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ECC95F-0945-9A80-7174-933E2143D70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52293" y="175321"/>
            <a:ext cx="7772292" cy="3788842"/>
          </a:xfrm>
          <a:prstGeom prst="rect">
            <a:avLst/>
          </a:prstGeom>
          <a:noFill/>
          <a:ln>
            <a:noFill/>
          </a:ln>
        </p:spPr>
      </p:pic>
      <p:pic>
        <p:nvPicPr>
          <p:cNvPr id="3" name="Picture 2">
            <a:extLst>
              <a:ext uri="{FF2B5EF4-FFF2-40B4-BE49-F238E27FC236}">
                <a16:creationId xmlns:a16="http://schemas.microsoft.com/office/drawing/2014/main" id="{D524B88C-6C70-F5BA-6D92-60CFE23F85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07220" y="4635095"/>
            <a:ext cx="7917365" cy="3240763"/>
          </a:xfrm>
          <a:prstGeom prst="rect">
            <a:avLst/>
          </a:prstGeom>
          <a:noFill/>
          <a:ln>
            <a:noFill/>
          </a:ln>
        </p:spPr>
      </p:pic>
    </p:spTree>
    <p:extLst>
      <p:ext uri="{BB962C8B-B14F-4D97-AF65-F5344CB8AC3E}">
        <p14:creationId xmlns:p14="http://schemas.microsoft.com/office/powerpoint/2010/main" val="2956857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22377"/>
            <a:ext cx="6175534" cy="708779"/>
          </a:xfrm>
          <a:prstGeom prst="rect">
            <a:avLst/>
          </a:prstGeom>
          <a:noFill/>
          <a:ln/>
        </p:spPr>
        <p:txBody>
          <a:bodyPr wrap="none" lIns="0" tIns="0" rIns="0" bIns="0" rtlCol="0" anchor="t"/>
          <a:lstStyle/>
          <a:p>
            <a:pPr marL="0" indent="0" algn="l">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Smart Travel Planner</a:t>
            </a:r>
            <a:endParaRPr lang="en-US" sz="4450" dirty="0"/>
          </a:p>
        </p:txBody>
      </p:sp>
      <p:sp>
        <p:nvSpPr>
          <p:cNvPr id="4" name="Text 1"/>
          <p:cNvSpPr/>
          <p:nvPr/>
        </p:nvSpPr>
        <p:spPr>
          <a:xfrm>
            <a:off x="6280190" y="1971318"/>
            <a:ext cx="7556421" cy="2903220"/>
          </a:xfrm>
          <a:prstGeom prst="rect">
            <a:avLst/>
          </a:prstGeom>
          <a:noFill/>
          <a:ln/>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The Smart Travel Planner is an innovative web application designed to transform the travel planning experience by offering a seamless, personalized, and efficient solution. In today's complex travel landscape, where numerous options and variables can overwhelm travelers, the Smart Travel Planner integrates multiple modules—including real-time weather data, budget management, and AI-driven itinerary generation—to simplify intricate tasks and provide tailored recommendations.</a:t>
            </a:r>
            <a:endParaRPr lang="en-US" sz="1750" dirty="0"/>
          </a:p>
        </p:txBody>
      </p:sp>
      <p:sp>
        <p:nvSpPr>
          <p:cNvPr id="5" name="Text 2"/>
          <p:cNvSpPr/>
          <p:nvPr/>
        </p:nvSpPr>
        <p:spPr>
          <a:xfrm>
            <a:off x="6280190" y="5129689"/>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This application aspires to deliver a comprehensive solution that guides users from the initial destination selection to the creation of a detailed, customized itinerary and effective budget management. It utilizes advanced APIs, particularly large language models, to craft a personalized travel plan that considers user preferences, real-time conditions, and financial constraints.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68536" y="525899"/>
            <a:ext cx="4775597" cy="596860"/>
          </a:xfrm>
          <a:prstGeom prst="rect">
            <a:avLst/>
          </a:prstGeom>
          <a:noFill/>
          <a:ln/>
        </p:spPr>
        <p:txBody>
          <a:bodyPr wrap="none" lIns="0" tIns="0" rIns="0" bIns="0" rtlCol="0" anchor="t"/>
          <a:lstStyle/>
          <a:p>
            <a:pPr marL="0" indent="0" algn="l">
              <a:lnSpc>
                <a:spcPts val="4700"/>
              </a:lnSpc>
              <a:buNone/>
            </a:pPr>
            <a:r>
              <a:rPr lang="en-US" sz="3750" dirty="0">
                <a:solidFill>
                  <a:srgbClr val="403CCF"/>
                </a:solidFill>
                <a:latin typeface="Libre Baskerville" pitchFamily="34" charset="0"/>
                <a:ea typeface="Libre Baskerville" pitchFamily="34" charset="-122"/>
                <a:cs typeface="Libre Baskerville" pitchFamily="34" charset="-120"/>
              </a:rPr>
              <a:t>Objective</a:t>
            </a:r>
            <a:endParaRPr lang="en-US" sz="3750" dirty="0"/>
          </a:p>
        </p:txBody>
      </p:sp>
      <p:sp>
        <p:nvSpPr>
          <p:cNvPr id="3" name="Text 1"/>
          <p:cNvSpPr/>
          <p:nvPr/>
        </p:nvSpPr>
        <p:spPr>
          <a:xfrm>
            <a:off x="668536" y="1504712"/>
            <a:ext cx="13293328" cy="611029"/>
          </a:xfrm>
          <a:prstGeom prst="rect">
            <a:avLst/>
          </a:prstGeom>
          <a:noFill/>
          <a:ln/>
        </p:spPr>
        <p:txBody>
          <a:bodyPr wrap="square" lIns="0" tIns="0" rIns="0" bIns="0" rtlCol="0" anchor="t"/>
          <a:lstStyle/>
          <a:p>
            <a:pPr marL="0" indent="0" algn="l">
              <a:lnSpc>
                <a:spcPts val="2400"/>
              </a:lnSpc>
              <a:buNone/>
            </a:pPr>
            <a:r>
              <a:rPr lang="en-US" sz="1500" dirty="0">
                <a:solidFill>
                  <a:srgbClr val="49495A"/>
                </a:solidFill>
                <a:latin typeface="Open Sans" pitchFamily="34" charset="0"/>
                <a:ea typeface="Open Sans" pitchFamily="34" charset="-122"/>
                <a:cs typeface="Open Sans" pitchFamily="34" charset="-120"/>
              </a:rPr>
              <a:t>The primary objective of the Smart Travel Planner is to develop a comprehensive, personalized, and efficient platform that streamlines the entire trip planning process for users.</a:t>
            </a:r>
            <a:endParaRPr lang="en-US" sz="1500" dirty="0"/>
          </a:p>
        </p:txBody>
      </p:sp>
      <p:sp>
        <p:nvSpPr>
          <p:cNvPr id="4" name="Text 2"/>
          <p:cNvSpPr/>
          <p:nvPr/>
        </p:nvSpPr>
        <p:spPr>
          <a:xfrm>
            <a:off x="668536" y="2330529"/>
            <a:ext cx="13293328" cy="305514"/>
          </a:xfrm>
          <a:prstGeom prst="rect">
            <a:avLst/>
          </a:prstGeom>
          <a:noFill/>
          <a:ln/>
        </p:spPr>
        <p:txBody>
          <a:bodyPr wrap="none" lIns="0" tIns="0" rIns="0" bIns="0" rtlCol="0" anchor="t"/>
          <a:lstStyle/>
          <a:p>
            <a:pPr marL="0" indent="0" algn="l">
              <a:lnSpc>
                <a:spcPts val="2400"/>
              </a:lnSpc>
              <a:buNone/>
            </a:pPr>
            <a:r>
              <a:rPr lang="en-US" sz="1500" dirty="0">
                <a:solidFill>
                  <a:srgbClr val="49495A"/>
                </a:solidFill>
                <a:latin typeface="Open Sans" pitchFamily="34" charset="0"/>
                <a:ea typeface="Open Sans" pitchFamily="34" charset="-122"/>
                <a:cs typeface="Open Sans" pitchFamily="34" charset="-120"/>
              </a:rPr>
              <a:t>The key goals of the project include:</a:t>
            </a:r>
            <a:endParaRPr lang="en-US" sz="1500" dirty="0"/>
          </a:p>
        </p:txBody>
      </p:sp>
      <p:sp>
        <p:nvSpPr>
          <p:cNvPr id="5" name="Shape 3"/>
          <p:cNvSpPr/>
          <p:nvPr/>
        </p:nvSpPr>
        <p:spPr>
          <a:xfrm>
            <a:off x="668536" y="2850833"/>
            <a:ext cx="4303752" cy="2926556"/>
          </a:xfrm>
          <a:prstGeom prst="roundRect">
            <a:avLst>
              <a:gd name="adj" fmla="val 979"/>
            </a:avLst>
          </a:prstGeom>
          <a:solidFill>
            <a:srgbClr val="EAE8F3"/>
          </a:solidFill>
          <a:ln/>
        </p:spPr>
      </p:sp>
      <p:sp>
        <p:nvSpPr>
          <p:cNvPr id="6" name="Text 4"/>
          <p:cNvSpPr/>
          <p:nvPr/>
        </p:nvSpPr>
        <p:spPr>
          <a:xfrm>
            <a:off x="859512" y="3041809"/>
            <a:ext cx="3921800" cy="596979"/>
          </a:xfrm>
          <a:prstGeom prst="rect">
            <a:avLst/>
          </a:prstGeom>
          <a:noFill/>
          <a:ln/>
        </p:spPr>
        <p:txBody>
          <a:bodyPr wrap="square" lIns="0" tIns="0" rIns="0" bIns="0" rtlCol="0" anchor="t"/>
          <a:lstStyle/>
          <a:p>
            <a:pPr marL="0" indent="0" algn="l">
              <a:lnSpc>
                <a:spcPts val="2350"/>
              </a:lnSpc>
              <a:buNone/>
            </a:pPr>
            <a:r>
              <a:rPr lang="en-US" sz="1850" dirty="0">
                <a:solidFill>
                  <a:srgbClr val="49495A"/>
                </a:solidFill>
                <a:latin typeface="Libre Baskerville" pitchFamily="34" charset="0"/>
                <a:ea typeface="Libre Baskerville" pitchFamily="34" charset="-122"/>
                <a:cs typeface="Libre Baskerville" pitchFamily="34" charset="-120"/>
              </a:rPr>
              <a:t>Facilitating Personalized Trip Planning</a:t>
            </a:r>
            <a:endParaRPr lang="en-US" sz="1850" dirty="0"/>
          </a:p>
        </p:txBody>
      </p:sp>
      <p:sp>
        <p:nvSpPr>
          <p:cNvPr id="7" name="Text 5"/>
          <p:cNvSpPr/>
          <p:nvPr/>
        </p:nvSpPr>
        <p:spPr>
          <a:xfrm>
            <a:off x="859512" y="3753326"/>
            <a:ext cx="3921800" cy="916543"/>
          </a:xfrm>
          <a:prstGeom prst="rect">
            <a:avLst/>
          </a:prstGeom>
          <a:noFill/>
          <a:ln/>
        </p:spPr>
        <p:txBody>
          <a:bodyPr wrap="square" lIns="0" tIns="0" rIns="0" bIns="0" rtlCol="0" anchor="t"/>
          <a:lstStyle/>
          <a:p>
            <a:pPr marL="0" indent="0" algn="l">
              <a:lnSpc>
                <a:spcPts val="2400"/>
              </a:lnSpc>
              <a:buNone/>
            </a:pPr>
            <a:r>
              <a:rPr lang="en-US" sz="1500" dirty="0">
                <a:solidFill>
                  <a:srgbClr val="49495A"/>
                </a:solidFill>
                <a:latin typeface="Open Sans" pitchFamily="34" charset="0"/>
                <a:ea typeface="Open Sans" pitchFamily="34" charset="-122"/>
                <a:cs typeface="Open Sans" pitchFamily="34" charset="-120"/>
              </a:rPr>
              <a:t>Empower users to define their preferred budget, travel dates, interests, and destination to create a unique travel profile.</a:t>
            </a:r>
            <a:endParaRPr lang="en-US" sz="1500" dirty="0"/>
          </a:p>
        </p:txBody>
      </p:sp>
      <p:sp>
        <p:nvSpPr>
          <p:cNvPr id="8" name="Shape 6"/>
          <p:cNvSpPr/>
          <p:nvPr/>
        </p:nvSpPr>
        <p:spPr>
          <a:xfrm>
            <a:off x="5163264" y="2850833"/>
            <a:ext cx="4303752" cy="2926556"/>
          </a:xfrm>
          <a:prstGeom prst="roundRect">
            <a:avLst>
              <a:gd name="adj" fmla="val 979"/>
            </a:avLst>
          </a:prstGeom>
          <a:solidFill>
            <a:srgbClr val="EAE8F3"/>
          </a:solidFill>
          <a:ln/>
        </p:spPr>
      </p:sp>
      <p:sp>
        <p:nvSpPr>
          <p:cNvPr id="9" name="Text 7"/>
          <p:cNvSpPr/>
          <p:nvPr/>
        </p:nvSpPr>
        <p:spPr>
          <a:xfrm>
            <a:off x="5354241" y="3041809"/>
            <a:ext cx="3580448" cy="298490"/>
          </a:xfrm>
          <a:prstGeom prst="rect">
            <a:avLst/>
          </a:prstGeom>
          <a:noFill/>
          <a:ln/>
        </p:spPr>
        <p:txBody>
          <a:bodyPr wrap="none" lIns="0" tIns="0" rIns="0" bIns="0" rtlCol="0" anchor="t"/>
          <a:lstStyle/>
          <a:p>
            <a:pPr marL="0" indent="0" algn="l">
              <a:lnSpc>
                <a:spcPts val="2350"/>
              </a:lnSpc>
              <a:buNone/>
            </a:pPr>
            <a:r>
              <a:rPr lang="en-US" sz="1850" dirty="0">
                <a:solidFill>
                  <a:srgbClr val="49495A"/>
                </a:solidFill>
                <a:latin typeface="Libre Baskerville" pitchFamily="34" charset="0"/>
                <a:ea typeface="Libre Baskerville" pitchFamily="34" charset="-122"/>
                <a:cs typeface="Libre Baskerville" pitchFamily="34" charset="-120"/>
              </a:rPr>
              <a:t>Providing Real-Time Insights</a:t>
            </a:r>
            <a:endParaRPr lang="en-US" sz="1850" dirty="0"/>
          </a:p>
        </p:txBody>
      </p:sp>
      <p:sp>
        <p:nvSpPr>
          <p:cNvPr id="10" name="Text 8"/>
          <p:cNvSpPr/>
          <p:nvPr/>
        </p:nvSpPr>
        <p:spPr>
          <a:xfrm>
            <a:off x="5354241" y="3454837"/>
            <a:ext cx="3921800" cy="1222058"/>
          </a:xfrm>
          <a:prstGeom prst="rect">
            <a:avLst/>
          </a:prstGeom>
          <a:noFill/>
          <a:ln/>
        </p:spPr>
        <p:txBody>
          <a:bodyPr wrap="square" lIns="0" tIns="0" rIns="0" bIns="0" rtlCol="0" anchor="t"/>
          <a:lstStyle/>
          <a:p>
            <a:pPr marL="0" indent="0" algn="l">
              <a:lnSpc>
                <a:spcPts val="2400"/>
              </a:lnSpc>
              <a:buNone/>
            </a:pPr>
            <a:r>
              <a:rPr lang="en-US" sz="1500" dirty="0">
                <a:solidFill>
                  <a:srgbClr val="49495A"/>
                </a:solidFill>
                <a:latin typeface="Open Sans" pitchFamily="34" charset="0"/>
                <a:ea typeface="Open Sans" pitchFamily="34" charset="-122"/>
                <a:cs typeface="Open Sans" pitchFamily="34" charset="-120"/>
              </a:rPr>
              <a:t>Integrate external APIs to deliver real-time weather forecasts and currency conversion rates, ensuring the itinerary and budget are based on current, relevant data.</a:t>
            </a:r>
            <a:endParaRPr lang="en-US" sz="1500" dirty="0"/>
          </a:p>
        </p:txBody>
      </p:sp>
      <p:sp>
        <p:nvSpPr>
          <p:cNvPr id="11" name="Shape 9"/>
          <p:cNvSpPr/>
          <p:nvPr/>
        </p:nvSpPr>
        <p:spPr>
          <a:xfrm>
            <a:off x="9657993" y="2850833"/>
            <a:ext cx="4303752" cy="2926556"/>
          </a:xfrm>
          <a:prstGeom prst="roundRect">
            <a:avLst>
              <a:gd name="adj" fmla="val 979"/>
            </a:avLst>
          </a:prstGeom>
          <a:solidFill>
            <a:srgbClr val="EAE8F3"/>
          </a:solidFill>
          <a:ln/>
        </p:spPr>
      </p:sp>
      <p:sp>
        <p:nvSpPr>
          <p:cNvPr id="12" name="Text 10"/>
          <p:cNvSpPr/>
          <p:nvPr/>
        </p:nvSpPr>
        <p:spPr>
          <a:xfrm>
            <a:off x="9848969" y="3041809"/>
            <a:ext cx="3921800" cy="596979"/>
          </a:xfrm>
          <a:prstGeom prst="rect">
            <a:avLst/>
          </a:prstGeom>
          <a:noFill/>
          <a:ln/>
        </p:spPr>
        <p:txBody>
          <a:bodyPr wrap="square" lIns="0" tIns="0" rIns="0" bIns="0" rtlCol="0" anchor="t"/>
          <a:lstStyle/>
          <a:p>
            <a:pPr marL="0" indent="0" algn="l">
              <a:lnSpc>
                <a:spcPts val="2350"/>
              </a:lnSpc>
              <a:buNone/>
            </a:pPr>
            <a:r>
              <a:rPr lang="en-US" sz="1850" dirty="0">
                <a:solidFill>
                  <a:srgbClr val="49495A"/>
                </a:solidFill>
                <a:latin typeface="Libre Baskerville" pitchFamily="34" charset="0"/>
                <a:ea typeface="Libre Baskerville" pitchFamily="34" charset="-122"/>
                <a:cs typeface="Libre Baskerville" pitchFamily="34" charset="-120"/>
              </a:rPr>
              <a:t>Generating AI-Powered Itineraries</a:t>
            </a:r>
            <a:endParaRPr lang="en-US" sz="1850" dirty="0"/>
          </a:p>
        </p:txBody>
      </p:sp>
      <p:sp>
        <p:nvSpPr>
          <p:cNvPr id="13" name="Text 11"/>
          <p:cNvSpPr/>
          <p:nvPr/>
        </p:nvSpPr>
        <p:spPr>
          <a:xfrm>
            <a:off x="9848969" y="3753326"/>
            <a:ext cx="3921800" cy="1833086"/>
          </a:xfrm>
          <a:prstGeom prst="rect">
            <a:avLst/>
          </a:prstGeom>
          <a:noFill/>
          <a:ln/>
        </p:spPr>
        <p:txBody>
          <a:bodyPr wrap="square" lIns="0" tIns="0" rIns="0" bIns="0" rtlCol="0" anchor="t"/>
          <a:lstStyle/>
          <a:p>
            <a:pPr marL="0" indent="0" algn="l">
              <a:lnSpc>
                <a:spcPts val="2400"/>
              </a:lnSpc>
              <a:buNone/>
            </a:pPr>
            <a:r>
              <a:rPr lang="en-US" sz="1500" dirty="0">
                <a:solidFill>
                  <a:srgbClr val="49495A"/>
                </a:solidFill>
                <a:latin typeface="Open Sans" pitchFamily="34" charset="0"/>
                <a:ea typeface="Open Sans" pitchFamily="34" charset="-122"/>
                <a:cs typeface="Open Sans" pitchFamily="34" charset="-120"/>
              </a:rPr>
              <a:t>Employ advanced AI to create a detailed, day-wise travel plan that adapts to constraints such as weather and user preferences, like prioritizing sightseeing in the morning and local activities in the afternoon.</a:t>
            </a:r>
            <a:endParaRPr lang="en-US" sz="1500" dirty="0"/>
          </a:p>
        </p:txBody>
      </p:sp>
      <p:sp>
        <p:nvSpPr>
          <p:cNvPr id="14" name="Shape 12"/>
          <p:cNvSpPr/>
          <p:nvPr/>
        </p:nvSpPr>
        <p:spPr>
          <a:xfrm>
            <a:off x="668536" y="5992178"/>
            <a:ext cx="6551176" cy="1711523"/>
          </a:xfrm>
          <a:prstGeom prst="roundRect">
            <a:avLst>
              <a:gd name="adj" fmla="val 1674"/>
            </a:avLst>
          </a:prstGeom>
          <a:solidFill>
            <a:srgbClr val="EAE8F3"/>
          </a:solidFill>
          <a:ln/>
        </p:spPr>
      </p:sp>
      <p:sp>
        <p:nvSpPr>
          <p:cNvPr id="15" name="Text 13"/>
          <p:cNvSpPr/>
          <p:nvPr/>
        </p:nvSpPr>
        <p:spPr>
          <a:xfrm>
            <a:off x="859512" y="6183154"/>
            <a:ext cx="5694759" cy="298490"/>
          </a:xfrm>
          <a:prstGeom prst="rect">
            <a:avLst/>
          </a:prstGeom>
          <a:noFill/>
          <a:ln/>
        </p:spPr>
        <p:txBody>
          <a:bodyPr wrap="none" lIns="0" tIns="0" rIns="0" bIns="0" rtlCol="0" anchor="t"/>
          <a:lstStyle/>
          <a:p>
            <a:pPr marL="0" indent="0" algn="l">
              <a:lnSpc>
                <a:spcPts val="2350"/>
              </a:lnSpc>
              <a:buNone/>
            </a:pPr>
            <a:r>
              <a:rPr lang="en-US" sz="1850" dirty="0">
                <a:solidFill>
                  <a:srgbClr val="49495A"/>
                </a:solidFill>
                <a:latin typeface="Libre Baskerville" pitchFamily="34" charset="0"/>
                <a:ea typeface="Libre Baskerville" pitchFamily="34" charset="-122"/>
                <a:cs typeface="Libre Baskerville" pitchFamily="34" charset="-120"/>
              </a:rPr>
              <a:t>Offering Comprehensive Budget Management</a:t>
            </a:r>
            <a:endParaRPr lang="en-US" sz="1850" dirty="0"/>
          </a:p>
        </p:txBody>
      </p:sp>
      <p:sp>
        <p:nvSpPr>
          <p:cNvPr id="16" name="Text 14"/>
          <p:cNvSpPr/>
          <p:nvPr/>
        </p:nvSpPr>
        <p:spPr>
          <a:xfrm>
            <a:off x="859512" y="6596182"/>
            <a:ext cx="6169223" cy="916543"/>
          </a:xfrm>
          <a:prstGeom prst="rect">
            <a:avLst/>
          </a:prstGeom>
          <a:noFill/>
          <a:ln/>
        </p:spPr>
        <p:txBody>
          <a:bodyPr wrap="square" lIns="0" tIns="0" rIns="0" bIns="0" rtlCol="0" anchor="t"/>
          <a:lstStyle/>
          <a:p>
            <a:pPr marL="0" indent="0" algn="l">
              <a:lnSpc>
                <a:spcPts val="2400"/>
              </a:lnSpc>
              <a:buNone/>
            </a:pPr>
            <a:r>
              <a:rPr lang="en-US" sz="1500" dirty="0">
                <a:solidFill>
                  <a:srgbClr val="49495A"/>
                </a:solidFill>
                <a:latin typeface="Open Sans" pitchFamily="34" charset="0"/>
                <a:ea typeface="Open Sans" pitchFamily="34" charset="-122"/>
                <a:cs typeface="Open Sans" pitchFamily="34" charset="-120"/>
              </a:rPr>
              <a:t>Estimate the total trip cost (flights, hotels, food, activities), compare it against the user's budget, and suggest more cost-effective alternatives if necessary.</a:t>
            </a:r>
            <a:endParaRPr lang="en-US" sz="1500" dirty="0"/>
          </a:p>
        </p:txBody>
      </p:sp>
      <p:sp>
        <p:nvSpPr>
          <p:cNvPr id="17" name="Shape 15"/>
          <p:cNvSpPr/>
          <p:nvPr/>
        </p:nvSpPr>
        <p:spPr>
          <a:xfrm>
            <a:off x="7410688" y="5992178"/>
            <a:ext cx="6551176" cy="1711523"/>
          </a:xfrm>
          <a:prstGeom prst="roundRect">
            <a:avLst>
              <a:gd name="adj" fmla="val 1674"/>
            </a:avLst>
          </a:prstGeom>
          <a:solidFill>
            <a:srgbClr val="EAE8F3"/>
          </a:solidFill>
          <a:ln/>
        </p:spPr>
      </p:sp>
      <p:sp>
        <p:nvSpPr>
          <p:cNvPr id="18" name="Text 16"/>
          <p:cNvSpPr/>
          <p:nvPr/>
        </p:nvSpPr>
        <p:spPr>
          <a:xfrm>
            <a:off x="7601664" y="6183154"/>
            <a:ext cx="4297085" cy="298490"/>
          </a:xfrm>
          <a:prstGeom prst="rect">
            <a:avLst/>
          </a:prstGeom>
          <a:noFill/>
          <a:ln/>
        </p:spPr>
        <p:txBody>
          <a:bodyPr wrap="none" lIns="0" tIns="0" rIns="0" bIns="0" rtlCol="0" anchor="t"/>
          <a:lstStyle/>
          <a:p>
            <a:pPr marL="0" indent="0" algn="l">
              <a:lnSpc>
                <a:spcPts val="2350"/>
              </a:lnSpc>
              <a:buNone/>
            </a:pPr>
            <a:r>
              <a:rPr lang="en-US" sz="1850" dirty="0">
                <a:solidFill>
                  <a:srgbClr val="49495A"/>
                </a:solidFill>
                <a:latin typeface="Libre Baskerville" pitchFamily="34" charset="0"/>
                <a:ea typeface="Libre Baskerville" pitchFamily="34" charset="-122"/>
                <a:cs typeface="Libre Baskerville" pitchFamily="34" charset="-120"/>
              </a:rPr>
              <a:t>Ensure a Seamless User Experience</a:t>
            </a:r>
            <a:endParaRPr lang="en-US" sz="1850" dirty="0"/>
          </a:p>
        </p:txBody>
      </p:sp>
      <p:sp>
        <p:nvSpPr>
          <p:cNvPr id="19" name="Text 17"/>
          <p:cNvSpPr/>
          <p:nvPr/>
        </p:nvSpPr>
        <p:spPr>
          <a:xfrm>
            <a:off x="7601664" y="6596182"/>
            <a:ext cx="6169223" cy="916543"/>
          </a:xfrm>
          <a:prstGeom prst="rect">
            <a:avLst/>
          </a:prstGeom>
          <a:noFill/>
          <a:ln/>
        </p:spPr>
        <p:txBody>
          <a:bodyPr wrap="square" lIns="0" tIns="0" rIns="0" bIns="0" rtlCol="0" anchor="t"/>
          <a:lstStyle/>
          <a:p>
            <a:pPr marL="0" indent="0" algn="l">
              <a:lnSpc>
                <a:spcPts val="2400"/>
              </a:lnSpc>
              <a:buNone/>
            </a:pPr>
            <a:r>
              <a:rPr lang="en-US" sz="1500" dirty="0">
                <a:solidFill>
                  <a:srgbClr val="49495A"/>
                </a:solidFill>
                <a:latin typeface="Open Sans" pitchFamily="34" charset="0"/>
                <a:ea typeface="Open Sans" pitchFamily="34" charset="-122"/>
                <a:cs typeface="Open Sans" pitchFamily="34" charset="-120"/>
              </a:rPr>
              <a:t>Provide a mobile-friendly, responsive interface with intuitive data visualization, including maps and budget breakdowns, to enhance the user experience.</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28744" y="617339"/>
            <a:ext cx="3062883" cy="382905"/>
          </a:xfrm>
          <a:prstGeom prst="rect">
            <a:avLst/>
          </a:prstGeom>
          <a:noFill/>
          <a:ln/>
        </p:spPr>
        <p:txBody>
          <a:bodyPr wrap="none" lIns="0" tIns="0" rIns="0" bIns="0" rtlCol="0" anchor="t"/>
          <a:lstStyle/>
          <a:p>
            <a:pPr marL="0" indent="0" algn="l">
              <a:lnSpc>
                <a:spcPts val="3000"/>
              </a:lnSpc>
              <a:buNone/>
            </a:pPr>
            <a:r>
              <a:rPr lang="en-US" sz="2400" dirty="0">
                <a:solidFill>
                  <a:srgbClr val="403CCF"/>
                </a:solidFill>
                <a:latin typeface="Libre Baskerville" pitchFamily="34" charset="0"/>
                <a:ea typeface="Libre Baskerville" pitchFamily="34" charset="-122"/>
                <a:cs typeface="Libre Baskerville" pitchFamily="34" charset="-120"/>
              </a:rPr>
              <a:t>Modules</a:t>
            </a:r>
            <a:endParaRPr lang="en-US" sz="2400" dirty="0"/>
          </a:p>
        </p:txBody>
      </p:sp>
      <p:sp>
        <p:nvSpPr>
          <p:cNvPr id="3" name="Text 1"/>
          <p:cNvSpPr/>
          <p:nvPr/>
        </p:nvSpPr>
        <p:spPr>
          <a:xfrm>
            <a:off x="428744" y="1245275"/>
            <a:ext cx="13772912" cy="195977"/>
          </a:xfrm>
          <a:prstGeom prst="rect">
            <a:avLst/>
          </a:prstGeom>
          <a:noFill/>
          <a:ln/>
        </p:spPr>
        <p:txBody>
          <a:bodyPr wrap="none" lIns="0" tIns="0" rIns="0" bIns="0" rtlCol="0" anchor="t"/>
          <a:lstStyle/>
          <a:p>
            <a:pPr marL="0" indent="0" algn="l">
              <a:lnSpc>
                <a:spcPts val="1500"/>
              </a:lnSpc>
              <a:buNone/>
            </a:pPr>
            <a:r>
              <a:rPr lang="en-US" sz="950" dirty="0">
                <a:solidFill>
                  <a:srgbClr val="49495A"/>
                </a:solidFill>
                <a:latin typeface="Open Sans" pitchFamily="34" charset="0"/>
                <a:ea typeface="Open Sans" pitchFamily="34" charset="-122"/>
                <a:cs typeface="Open Sans" pitchFamily="34" charset="-120"/>
              </a:rPr>
              <a:t>The Smart Travel Planner is structured around several interconnected modules that work together to provide a cohesive and intelligent planning experience.</a:t>
            </a:r>
            <a:endParaRPr lang="en-US" sz="950" dirty="0"/>
          </a:p>
        </p:txBody>
      </p:sp>
      <p:sp>
        <p:nvSpPr>
          <p:cNvPr id="4" name="Shape 2"/>
          <p:cNvSpPr/>
          <p:nvPr/>
        </p:nvSpPr>
        <p:spPr>
          <a:xfrm>
            <a:off x="428744" y="1579007"/>
            <a:ext cx="13772912" cy="1005721"/>
          </a:xfrm>
          <a:prstGeom prst="roundRect">
            <a:avLst>
              <a:gd name="adj" fmla="val 1827"/>
            </a:avLst>
          </a:prstGeom>
          <a:solidFill>
            <a:srgbClr val="FBFAFF"/>
          </a:solidFill>
          <a:ln w="15240">
            <a:solidFill>
              <a:srgbClr val="D0CED9"/>
            </a:solidFill>
            <a:prstDash val="solid"/>
          </a:ln>
        </p:spPr>
      </p:sp>
      <p:sp>
        <p:nvSpPr>
          <p:cNvPr id="5" name="Shape 3"/>
          <p:cNvSpPr/>
          <p:nvPr/>
        </p:nvSpPr>
        <p:spPr>
          <a:xfrm>
            <a:off x="443984" y="1594247"/>
            <a:ext cx="490061" cy="975241"/>
          </a:xfrm>
          <a:prstGeom prst="roundRect">
            <a:avLst>
              <a:gd name="adj" fmla="val 18"/>
            </a:avLst>
          </a:prstGeom>
          <a:solidFill>
            <a:srgbClr val="EAE8F3"/>
          </a:solidFill>
          <a:ln/>
        </p:spPr>
      </p:sp>
      <p:sp>
        <p:nvSpPr>
          <p:cNvPr id="6" name="Text 4"/>
          <p:cNvSpPr/>
          <p:nvPr/>
        </p:nvSpPr>
        <p:spPr>
          <a:xfrm>
            <a:off x="597098" y="1967032"/>
            <a:ext cx="183713" cy="229672"/>
          </a:xfrm>
          <a:prstGeom prst="rect">
            <a:avLst/>
          </a:prstGeom>
          <a:noFill/>
          <a:ln/>
        </p:spPr>
        <p:txBody>
          <a:bodyPr wrap="none" lIns="0" tIns="0" rIns="0" bIns="0" rtlCol="0" anchor="t"/>
          <a:lstStyle/>
          <a:p>
            <a:pPr marL="0" indent="0" algn="l">
              <a:lnSpc>
                <a:spcPts val="1400"/>
              </a:lnSpc>
              <a:buNone/>
            </a:pPr>
            <a:r>
              <a:rPr lang="en-US" sz="1400" dirty="0">
                <a:solidFill>
                  <a:srgbClr val="49495A"/>
                </a:solidFill>
                <a:latin typeface="Libre Baskerville" pitchFamily="34" charset="0"/>
                <a:ea typeface="Libre Baskerville" pitchFamily="34" charset="-122"/>
                <a:cs typeface="Libre Baskerville" pitchFamily="34" charset="-120"/>
              </a:rPr>
              <a:t>1</a:t>
            </a:r>
            <a:endParaRPr lang="en-US" sz="1400" dirty="0"/>
          </a:p>
        </p:txBody>
      </p:sp>
      <p:sp>
        <p:nvSpPr>
          <p:cNvPr id="7" name="Text 5"/>
          <p:cNvSpPr/>
          <p:nvPr/>
        </p:nvSpPr>
        <p:spPr>
          <a:xfrm>
            <a:off x="1056561" y="1716762"/>
            <a:ext cx="1531382" cy="191333"/>
          </a:xfrm>
          <a:prstGeom prst="rect">
            <a:avLst/>
          </a:prstGeom>
          <a:noFill/>
          <a:ln/>
        </p:spPr>
        <p:txBody>
          <a:bodyPr wrap="none" lIns="0" tIns="0" rIns="0" bIns="0" rtlCol="0" anchor="t"/>
          <a:lstStyle/>
          <a:p>
            <a:pPr marL="0" indent="0" algn="l">
              <a:lnSpc>
                <a:spcPts val="1500"/>
              </a:lnSpc>
              <a:buNone/>
            </a:pPr>
            <a:r>
              <a:rPr lang="en-US" sz="1200" dirty="0">
                <a:solidFill>
                  <a:srgbClr val="49495A"/>
                </a:solidFill>
                <a:latin typeface="Libre Baskerville" pitchFamily="34" charset="0"/>
                <a:ea typeface="Libre Baskerville" pitchFamily="34" charset="-122"/>
                <a:cs typeface="Libre Baskerville" pitchFamily="34" charset="-120"/>
              </a:rPr>
              <a:t>User Module</a:t>
            </a:r>
            <a:endParaRPr lang="en-US" sz="1200" dirty="0"/>
          </a:p>
        </p:txBody>
      </p:sp>
      <p:sp>
        <p:nvSpPr>
          <p:cNvPr id="8" name="Text 6"/>
          <p:cNvSpPr/>
          <p:nvPr/>
        </p:nvSpPr>
        <p:spPr>
          <a:xfrm>
            <a:off x="1056561" y="1981557"/>
            <a:ext cx="13007340" cy="195977"/>
          </a:xfrm>
          <a:prstGeom prst="rect">
            <a:avLst/>
          </a:prstGeom>
          <a:noFill/>
          <a:ln/>
        </p:spPr>
        <p:txBody>
          <a:bodyPr wrap="none" lIns="0" tIns="0" rIns="0" bIns="0" rtlCol="0" anchor="t"/>
          <a:lstStyle/>
          <a:p>
            <a:pPr marL="0" indent="0" algn="l">
              <a:lnSpc>
                <a:spcPts val="1500"/>
              </a:lnSpc>
              <a:buNone/>
            </a:pPr>
            <a:r>
              <a:rPr lang="en-US" sz="950" b="1" dirty="0">
                <a:solidFill>
                  <a:srgbClr val="49495A"/>
                </a:solidFill>
                <a:latin typeface="Open Sans" pitchFamily="34" charset="0"/>
                <a:ea typeface="Open Sans" pitchFamily="34" charset="-122"/>
                <a:cs typeface="Open Sans" pitchFamily="34" charset="-120"/>
              </a:rPr>
              <a:t>Purpose:</a:t>
            </a:r>
            <a:r>
              <a:rPr lang="en-US" sz="950" dirty="0">
                <a:solidFill>
                  <a:srgbClr val="49495A"/>
                </a:solidFill>
                <a:latin typeface="Open Sans" pitchFamily="34" charset="0"/>
                <a:ea typeface="Open Sans" pitchFamily="34" charset="-122"/>
                <a:cs typeface="Open Sans" pitchFamily="34" charset="-120"/>
              </a:rPr>
              <a:t> Manages user identity, security, and personalization.</a:t>
            </a:r>
            <a:endParaRPr lang="en-US" sz="950" dirty="0"/>
          </a:p>
        </p:txBody>
      </p:sp>
      <p:sp>
        <p:nvSpPr>
          <p:cNvPr id="9" name="Text 7"/>
          <p:cNvSpPr/>
          <p:nvPr/>
        </p:nvSpPr>
        <p:spPr>
          <a:xfrm>
            <a:off x="1056561" y="2250996"/>
            <a:ext cx="13007340" cy="195977"/>
          </a:xfrm>
          <a:prstGeom prst="rect">
            <a:avLst/>
          </a:prstGeom>
          <a:noFill/>
          <a:ln/>
        </p:spPr>
        <p:txBody>
          <a:bodyPr wrap="none" lIns="0" tIns="0" rIns="0" bIns="0" rtlCol="0" anchor="t"/>
          <a:lstStyle/>
          <a:p>
            <a:pPr marL="0" indent="0" algn="l">
              <a:lnSpc>
                <a:spcPts val="1500"/>
              </a:lnSpc>
              <a:buNone/>
            </a:pPr>
            <a:r>
              <a:rPr lang="en-US" sz="950" b="1" dirty="0">
                <a:solidFill>
                  <a:srgbClr val="49495A"/>
                </a:solidFill>
                <a:latin typeface="Open Sans" pitchFamily="34" charset="0"/>
                <a:ea typeface="Open Sans" pitchFamily="34" charset="-122"/>
                <a:cs typeface="Open Sans" pitchFamily="34" charset="-120"/>
              </a:rPr>
              <a:t>Functionality:</a:t>
            </a:r>
            <a:r>
              <a:rPr lang="en-US" sz="950" dirty="0">
                <a:solidFill>
                  <a:srgbClr val="49495A"/>
                </a:solidFill>
                <a:latin typeface="Open Sans" pitchFamily="34" charset="0"/>
                <a:ea typeface="Open Sans" pitchFamily="34" charset="-122"/>
                <a:cs typeface="Open Sans" pitchFamily="34" charset="-120"/>
              </a:rPr>
              <a:t> Handles user registration and login. Allows users to manage their profile, including saving their preferred budget, interests, and past trips for future planning.</a:t>
            </a:r>
            <a:endParaRPr lang="en-US" sz="950" dirty="0"/>
          </a:p>
        </p:txBody>
      </p:sp>
      <p:sp>
        <p:nvSpPr>
          <p:cNvPr id="10" name="Shape 8"/>
          <p:cNvSpPr/>
          <p:nvPr/>
        </p:nvSpPr>
        <p:spPr>
          <a:xfrm>
            <a:off x="428744" y="2707243"/>
            <a:ext cx="13772912" cy="1201698"/>
          </a:xfrm>
          <a:prstGeom prst="roundRect">
            <a:avLst>
              <a:gd name="adj" fmla="val 1529"/>
            </a:avLst>
          </a:prstGeom>
          <a:solidFill>
            <a:srgbClr val="FBFAFF"/>
          </a:solidFill>
          <a:ln w="15240">
            <a:solidFill>
              <a:srgbClr val="D0CED9"/>
            </a:solidFill>
            <a:prstDash val="solid"/>
          </a:ln>
        </p:spPr>
      </p:sp>
      <p:sp>
        <p:nvSpPr>
          <p:cNvPr id="11" name="Shape 9"/>
          <p:cNvSpPr/>
          <p:nvPr/>
        </p:nvSpPr>
        <p:spPr>
          <a:xfrm>
            <a:off x="443984" y="2722483"/>
            <a:ext cx="490061" cy="1171218"/>
          </a:xfrm>
          <a:prstGeom prst="roundRect">
            <a:avLst>
              <a:gd name="adj" fmla="val 18"/>
            </a:avLst>
          </a:prstGeom>
          <a:solidFill>
            <a:srgbClr val="EAE8F3"/>
          </a:solidFill>
          <a:ln/>
        </p:spPr>
      </p:sp>
      <p:sp>
        <p:nvSpPr>
          <p:cNvPr id="12" name="Text 10"/>
          <p:cNvSpPr/>
          <p:nvPr/>
        </p:nvSpPr>
        <p:spPr>
          <a:xfrm>
            <a:off x="597098" y="3193256"/>
            <a:ext cx="183713" cy="229672"/>
          </a:xfrm>
          <a:prstGeom prst="rect">
            <a:avLst/>
          </a:prstGeom>
          <a:noFill/>
          <a:ln/>
        </p:spPr>
        <p:txBody>
          <a:bodyPr wrap="none" lIns="0" tIns="0" rIns="0" bIns="0" rtlCol="0" anchor="t"/>
          <a:lstStyle/>
          <a:p>
            <a:pPr marL="0" indent="0" algn="l">
              <a:lnSpc>
                <a:spcPts val="1400"/>
              </a:lnSpc>
              <a:buNone/>
            </a:pPr>
            <a:r>
              <a:rPr lang="en-US" sz="1400" dirty="0">
                <a:solidFill>
                  <a:srgbClr val="49495A"/>
                </a:solidFill>
                <a:latin typeface="Libre Baskerville" pitchFamily="34" charset="0"/>
                <a:ea typeface="Libre Baskerville" pitchFamily="34" charset="-122"/>
                <a:cs typeface="Libre Baskerville" pitchFamily="34" charset="-120"/>
              </a:rPr>
              <a:t>2</a:t>
            </a:r>
            <a:endParaRPr lang="en-US" sz="1400" dirty="0"/>
          </a:p>
        </p:txBody>
      </p:sp>
      <p:sp>
        <p:nvSpPr>
          <p:cNvPr id="13" name="Text 11"/>
          <p:cNvSpPr/>
          <p:nvPr/>
        </p:nvSpPr>
        <p:spPr>
          <a:xfrm>
            <a:off x="1056561" y="2844998"/>
            <a:ext cx="2213134" cy="191333"/>
          </a:xfrm>
          <a:prstGeom prst="rect">
            <a:avLst/>
          </a:prstGeom>
          <a:noFill/>
          <a:ln/>
        </p:spPr>
        <p:txBody>
          <a:bodyPr wrap="none" lIns="0" tIns="0" rIns="0" bIns="0" rtlCol="0" anchor="t"/>
          <a:lstStyle/>
          <a:p>
            <a:pPr marL="0" indent="0" algn="l">
              <a:lnSpc>
                <a:spcPts val="1500"/>
              </a:lnSpc>
              <a:buNone/>
            </a:pPr>
            <a:r>
              <a:rPr lang="en-US" sz="1200" dirty="0">
                <a:solidFill>
                  <a:srgbClr val="49495A"/>
                </a:solidFill>
                <a:latin typeface="Libre Baskerville" pitchFamily="34" charset="0"/>
                <a:ea typeface="Libre Baskerville" pitchFamily="34" charset="-122"/>
                <a:cs typeface="Libre Baskerville" pitchFamily="34" charset="-120"/>
              </a:rPr>
              <a:t>Destination &amp; Input Module</a:t>
            </a:r>
            <a:endParaRPr lang="en-US" sz="1200" dirty="0"/>
          </a:p>
        </p:txBody>
      </p:sp>
      <p:sp>
        <p:nvSpPr>
          <p:cNvPr id="14" name="Text 12"/>
          <p:cNvSpPr/>
          <p:nvPr/>
        </p:nvSpPr>
        <p:spPr>
          <a:xfrm>
            <a:off x="1056561" y="3109793"/>
            <a:ext cx="13007340" cy="195977"/>
          </a:xfrm>
          <a:prstGeom prst="rect">
            <a:avLst/>
          </a:prstGeom>
          <a:noFill/>
          <a:ln/>
        </p:spPr>
        <p:txBody>
          <a:bodyPr wrap="none" lIns="0" tIns="0" rIns="0" bIns="0" rtlCol="0" anchor="t"/>
          <a:lstStyle/>
          <a:p>
            <a:pPr marL="0" indent="0" algn="l">
              <a:lnSpc>
                <a:spcPts val="1500"/>
              </a:lnSpc>
              <a:buNone/>
            </a:pPr>
            <a:r>
              <a:rPr lang="en-US" sz="950" b="1" dirty="0">
                <a:solidFill>
                  <a:srgbClr val="49495A"/>
                </a:solidFill>
                <a:latin typeface="Open Sans" pitchFamily="34" charset="0"/>
                <a:ea typeface="Open Sans" pitchFamily="34" charset="-122"/>
                <a:cs typeface="Open Sans" pitchFamily="34" charset="-120"/>
              </a:rPr>
              <a:t>Purpose:</a:t>
            </a:r>
            <a:r>
              <a:rPr lang="en-US" sz="950" dirty="0">
                <a:solidFill>
                  <a:srgbClr val="49495A"/>
                </a:solidFill>
                <a:latin typeface="Open Sans" pitchFamily="34" charset="0"/>
                <a:ea typeface="Open Sans" pitchFamily="34" charset="-122"/>
                <a:cs typeface="Open Sans" pitchFamily="34" charset="-120"/>
              </a:rPr>
              <a:t> Captures and validates the core trip parameters from the user.</a:t>
            </a:r>
            <a:endParaRPr lang="en-US" sz="950" dirty="0"/>
          </a:p>
        </p:txBody>
      </p:sp>
      <p:sp>
        <p:nvSpPr>
          <p:cNvPr id="15" name="Text 13"/>
          <p:cNvSpPr/>
          <p:nvPr/>
        </p:nvSpPr>
        <p:spPr>
          <a:xfrm>
            <a:off x="1056561" y="3379232"/>
            <a:ext cx="13007340" cy="391954"/>
          </a:xfrm>
          <a:prstGeom prst="rect">
            <a:avLst/>
          </a:prstGeom>
          <a:noFill/>
          <a:ln/>
        </p:spPr>
        <p:txBody>
          <a:bodyPr wrap="square" lIns="0" tIns="0" rIns="0" bIns="0" rtlCol="0" anchor="t"/>
          <a:lstStyle/>
          <a:p>
            <a:pPr marL="0" indent="0" algn="l">
              <a:lnSpc>
                <a:spcPts val="1500"/>
              </a:lnSpc>
              <a:buNone/>
            </a:pPr>
            <a:r>
              <a:rPr lang="en-US" sz="950" b="1" dirty="0">
                <a:solidFill>
                  <a:srgbClr val="49495A"/>
                </a:solidFill>
                <a:latin typeface="Open Sans" pitchFamily="34" charset="0"/>
                <a:ea typeface="Open Sans" pitchFamily="34" charset="-122"/>
                <a:cs typeface="Open Sans" pitchFamily="34" charset="-120"/>
              </a:rPr>
              <a:t>Functionality:</a:t>
            </a:r>
            <a:r>
              <a:rPr lang="en-US" sz="950" dirty="0">
                <a:solidFill>
                  <a:srgbClr val="49495A"/>
                </a:solidFill>
                <a:latin typeface="Open Sans" pitchFamily="34" charset="0"/>
                <a:ea typeface="Open Sans" pitchFamily="34" charset="-122"/>
                <a:cs typeface="Open Sans" pitchFamily="34" charset="-120"/>
              </a:rPr>
              <a:t> Collects essential inputs like destination, travel dates, budget, and preferences. It also validates these inputs (e.g., ensuring the budget is a number and the date is valid) and passes the data to the other core modules.</a:t>
            </a:r>
            <a:endParaRPr lang="en-US" sz="950" dirty="0"/>
          </a:p>
        </p:txBody>
      </p:sp>
      <p:sp>
        <p:nvSpPr>
          <p:cNvPr id="16" name="Shape 14"/>
          <p:cNvSpPr/>
          <p:nvPr/>
        </p:nvSpPr>
        <p:spPr>
          <a:xfrm>
            <a:off x="428744" y="4031456"/>
            <a:ext cx="13772912" cy="1201698"/>
          </a:xfrm>
          <a:prstGeom prst="roundRect">
            <a:avLst>
              <a:gd name="adj" fmla="val 1529"/>
            </a:avLst>
          </a:prstGeom>
          <a:solidFill>
            <a:srgbClr val="FBFAFF"/>
          </a:solidFill>
          <a:ln w="15240">
            <a:solidFill>
              <a:srgbClr val="D0CED9"/>
            </a:solidFill>
            <a:prstDash val="solid"/>
          </a:ln>
        </p:spPr>
      </p:sp>
      <p:sp>
        <p:nvSpPr>
          <p:cNvPr id="17" name="Shape 15"/>
          <p:cNvSpPr/>
          <p:nvPr/>
        </p:nvSpPr>
        <p:spPr>
          <a:xfrm>
            <a:off x="443984" y="4046696"/>
            <a:ext cx="490061" cy="1171218"/>
          </a:xfrm>
          <a:prstGeom prst="roundRect">
            <a:avLst>
              <a:gd name="adj" fmla="val 18"/>
            </a:avLst>
          </a:prstGeom>
          <a:solidFill>
            <a:srgbClr val="EAE8F3"/>
          </a:solidFill>
          <a:ln/>
        </p:spPr>
      </p:sp>
      <p:sp>
        <p:nvSpPr>
          <p:cNvPr id="18" name="Text 16"/>
          <p:cNvSpPr/>
          <p:nvPr/>
        </p:nvSpPr>
        <p:spPr>
          <a:xfrm>
            <a:off x="597098" y="4517469"/>
            <a:ext cx="183713" cy="229672"/>
          </a:xfrm>
          <a:prstGeom prst="rect">
            <a:avLst/>
          </a:prstGeom>
          <a:noFill/>
          <a:ln/>
        </p:spPr>
        <p:txBody>
          <a:bodyPr wrap="none" lIns="0" tIns="0" rIns="0" bIns="0" rtlCol="0" anchor="t"/>
          <a:lstStyle/>
          <a:p>
            <a:pPr marL="0" indent="0" algn="l">
              <a:lnSpc>
                <a:spcPts val="1400"/>
              </a:lnSpc>
              <a:buNone/>
            </a:pPr>
            <a:r>
              <a:rPr lang="en-US" sz="1400" dirty="0">
                <a:solidFill>
                  <a:srgbClr val="49495A"/>
                </a:solidFill>
                <a:latin typeface="Libre Baskerville" pitchFamily="34" charset="0"/>
                <a:ea typeface="Libre Baskerville" pitchFamily="34" charset="-122"/>
                <a:cs typeface="Libre Baskerville" pitchFamily="34" charset="-120"/>
              </a:rPr>
              <a:t>3</a:t>
            </a:r>
            <a:endParaRPr lang="en-US" sz="1400" dirty="0"/>
          </a:p>
        </p:txBody>
      </p:sp>
      <p:sp>
        <p:nvSpPr>
          <p:cNvPr id="19" name="Text 17"/>
          <p:cNvSpPr/>
          <p:nvPr/>
        </p:nvSpPr>
        <p:spPr>
          <a:xfrm>
            <a:off x="1056561" y="4169212"/>
            <a:ext cx="1842849" cy="191333"/>
          </a:xfrm>
          <a:prstGeom prst="rect">
            <a:avLst/>
          </a:prstGeom>
          <a:noFill/>
          <a:ln/>
        </p:spPr>
        <p:txBody>
          <a:bodyPr wrap="none" lIns="0" tIns="0" rIns="0" bIns="0" rtlCol="0" anchor="t"/>
          <a:lstStyle/>
          <a:p>
            <a:pPr marL="0" indent="0" algn="l">
              <a:lnSpc>
                <a:spcPts val="1500"/>
              </a:lnSpc>
              <a:buNone/>
            </a:pPr>
            <a:r>
              <a:rPr lang="en-US" sz="1200" dirty="0">
                <a:solidFill>
                  <a:srgbClr val="49495A"/>
                </a:solidFill>
                <a:latin typeface="Libre Baskerville" pitchFamily="34" charset="0"/>
                <a:ea typeface="Libre Baskerville" pitchFamily="34" charset="-122"/>
                <a:cs typeface="Libre Baskerville" pitchFamily="34" charset="-120"/>
              </a:rPr>
              <a:t>Core Planning Modules</a:t>
            </a:r>
            <a:endParaRPr lang="en-US" sz="1200" dirty="0"/>
          </a:p>
        </p:txBody>
      </p:sp>
      <p:sp>
        <p:nvSpPr>
          <p:cNvPr id="20" name="Text 18"/>
          <p:cNvSpPr/>
          <p:nvPr/>
        </p:nvSpPr>
        <p:spPr>
          <a:xfrm>
            <a:off x="1056561" y="4434007"/>
            <a:ext cx="13007340" cy="195977"/>
          </a:xfrm>
          <a:prstGeom prst="rect">
            <a:avLst/>
          </a:prstGeom>
          <a:noFill/>
          <a:ln/>
        </p:spPr>
        <p:txBody>
          <a:bodyPr wrap="none" lIns="0" tIns="0" rIns="0" bIns="0" rtlCol="0" anchor="t"/>
          <a:lstStyle/>
          <a:p>
            <a:pPr marL="0" indent="0" algn="l">
              <a:lnSpc>
                <a:spcPts val="1500"/>
              </a:lnSpc>
              <a:buNone/>
            </a:pPr>
            <a:r>
              <a:rPr lang="en-US" sz="950" b="1" dirty="0">
                <a:solidFill>
                  <a:srgbClr val="49495A"/>
                </a:solidFill>
                <a:latin typeface="Open Sans" pitchFamily="34" charset="0"/>
                <a:ea typeface="Open Sans" pitchFamily="34" charset="-122"/>
                <a:cs typeface="Open Sans" pitchFamily="34" charset="-120"/>
              </a:rPr>
              <a:t>Weather Module:</a:t>
            </a:r>
            <a:r>
              <a:rPr lang="en-US" sz="950" dirty="0">
                <a:solidFill>
                  <a:srgbClr val="49495A"/>
                </a:solidFill>
                <a:latin typeface="Open Sans" pitchFamily="34" charset="0"/>
                <a:ea typeface="Open Sans" pitchFamily="34" charset="-122"/>
                <a:cs typeface="Open Sans" pitchFamily="34" charset="-120"/>
              </a:rPr>
              <a:t> Fetches real-time weather and forecast data, displays information (temperature, conditions), and suggests the best days or activities based on the forecast to prevent scheduling outdoor trips on rainy days.</a:t>
            </a:r>
            <a:endParaRPr lang="en-US" sz="950" dirty="0"/>
          </a:p>
        </p:txBody>
      </p:sp>
      <p:sp>
        <p:nvSpPr>
          <p:cNvPr id="21" name="Text 19"/>
          <p:cNvSpPr/>
          <p:nvPr/>
        </p:nvSpPr>
        <p:spPr>
          <a:xfrm>
            <a:off x="1056561" y="4703445"/>
            <a:ext cx="13007340" cy="391954"/>
          </a:xfrm>
          <a:prstGeom prst="rect">
            <a:avLst/>
          </a:prstGeom>
          <a:noFill/>
          <a:ln/>
        </p:spPr>
        <p:txBody>
          <a:bodyPr wrap="square" lIns="0" tIns="0" rIns="0" bIns="0" rtlCol="0" anchor="t"/>
          <a:lstStyle/>
          <a:p>
            <a:pPr marL="0" indent="0" algn="l">
              <a:lnSpc>
                <a:spcPts val="1500"/>
              </a:lnSpc>
              <a:buNone/>
            </a:pPr>
            <a:r>
              <a:rPr lang="en-US" sz="950" b="1" dirty="0">
                <a:solidFill>
                  <a:srgbClr val="49495A"/>
                </a:solidFill>
                <a:latin typeface="Open Sans" pitchFamily="34" charset="0"/>
                <a:ea typeface="Open Sans" pitchFamily="34" charset="-122"/>
                <a:cs typeface="Open Sans" pitchFamily="34" charset="-120"/>
              </a:rPr>
              <a:t>Budget Module:</a:t>
            </a:r>
            <a:r>
              <a:rPr lang="en-US" sz="950" dirty="0">
                <a:solidFill>
                  <a:srgbClr val="49495A"/>
                </a:solidFill>
                <a:latin typeface="Open Sans" pitchFamily="34" charset="0"/>
                <a:ea typeface="Open Sans" pitchFamily="34" charset="-122"/>
                <a:cs typeface="Open Sans" pitchFamily="34" charset="-120"/>
              </a:rPr>
              <a:t> Estimates all trip costs (flights, hotels, food, activities), compares the estimate against the user's input budget, displays a budget summary (like a pie chart), and suggests lower-cost alternatives if the estimated cost exceeds the budget.</a:t>
            </a:r>
            <a:endParaRPr lang="en-US" sz="950" dirty="0"/>
          </a:p>
        </p:txBody>
      </p:sp>
      <p:sp>
        <p:nvSpPr>
          <p:cNvPr id="22" name="Shape 20"/>
          <p:cNvSpPr/>
          <p:nvPr/>
        </p:nvSpPr>
        <p:spPr>
          <a:xfrm>
            <a:off x="428744" y="5355669"/>
            <a:ext cx="13772912" cy="932259"/>
          </a:xfrm>
          <a:prstGeom prst="roundRect">
            <a:avLst>
              <a:gd name="adj" fmla="val 1971"/>
            </a:avLst>
          </a:prstGeom>
          <a:solidFill>
            <a:srgbClr val="FBFAFF"/>
          </a:solidFill>
          <a:ln w="15240">
            <a:solidFill>
              <a:srgbClr val="D0CED9"/>
            </a:solidFill>
            <a:prstDash val="solid"/>
          </a:ln>
        </p:spPr>
      </p:sp>
      <p:sp>
        <p:nvSpPr>
          <p:cNvPr id="23" name="Shape 21"/>
          <p:cNvSpPr/>
          <p:nvPr/>
        </p:nvSpPr>
        <p:spPr>
          <a:xfrm>
            <a:off x="443984" y="5370909"/>
            <a:ext cx="490061" cy="901779"/>
          </a:xfrm>
          <a:prstGeom prst="roundRect">
            <a:avLst>
              <a:gd name="adj" fmla="val 18"/>
            </a:avLst>
          </a:prstGeom>
          <a:solidFill>
            <a:srgbClr val="EAE8F3"/>
          </a:solidFill>
          <a:ln/>
        </p:spPr>
      </p:sp>
      <p:sp>
        <p:nvSpPr>
          <p:cNvPr id="24" name="Text 22"/>
          <p:cNvSpPr/>
          <p:nvPr/>
        </p:nvSpPr>
        <p:spPr>
          <a:xfrm>
            <a:off x="597098" y="5706904"/>
            <a:ext cx="183713" cy="229672"/>
          </a:xfrm>
          <a:prstGeom prst="rect">
            <a:avLst/>
          </a:prstGeom>
          <a:noFill/>
          <a:ln/>
        </p:spPr>
        <p:txBody>
          <a:bodyPr wrap="none" lIns="0" tIns="0" rIns="0" bIns="0" rtlCol="0" anchor="t"/>
          <a:lstStyle/>
          <a:p>
            <a:pPr marL="0" indent="0" algn="l">
              <a:lnSpc>
                <a:spcPts val="1400"/>
              </a:lnSpc>
              <a:buNone/>
            </a:pPr>
            <a:r>
              <a:rPr lang="en-US" sz="1400" dirty="0">
                <a:solidFill>
                  <a:srgbClr val="49495A"/>
                </a:solidFill>
                <a:latin typeface="Libre Baskerville" pitchFamily="34" charset="0"/>
                <a:ea typeface="Libre Baskerville" pitchFamily="34" charset="-122"/>
                <a:cs typeface="Libre Baskerville" pitchFamily="34" charset="-120"/>
              </a:rPr>
              <a:t>4</a:t>
            </a:r>
            <a:endParaRPr lang="en-US" sz="1400" dirty="0"/>
          </a:p>
        </p:txBody>
      </p:sp>
      <p:sp>
        <p:nvSpPr>
          <p:cNvPr id="25" name="Text 23"/>
          <p:cNvSpPr/>
          <p:nvPr/>
        </p:nvSpPr>
        <p:spPr>
          <a:xfrm>
            <a:off x="1056561" y="5493425"/>
            <a:ext cx="2581751" cy="191333"/>
          </a:xfrm>
          <a:prstGeom prst="rect">
            <a:avLst/>
          </a:prstGeom>
          <a:noFill/>
          <a:ln/>
        </p:spPr>
        <p:txBody>
          <a:bodyPr wrap="none" lIns="0" tIns="0" rIns="0" bIns="0" rtlCol="0" anchor="t"/>
          <a:lstStyle/>
          <a:p>
            <a:pPr marL="0" indent="0" algn="l">
              <a:lnSpc>
                <a:spcPts val="1500"/>
              </a:lnSpc>
              <a:buNone/>
            </a:pPr>
            <a:r>
              <a:rPr lang="en-US" sz="1200" dirty="0">
                <a:solidFill>
                  <a:srgbClr val="49495A"/>
                </a:solidFill>
                <a:latin typeface="Libre Baskerville" pitchFamily="34" charset="0"/>
                <a:ea typeface="Libre Baskerville" pitchFamily="34" charset="-122"/>
                <a:cs typeface="Libre Baskerville" pitchFamily="34" charset="-120"/>
              </a:rPr>
              <a:t>Advanced Functionality Modules</a:t>
            </a:r>
            <a:endParaRPr lang="en-US" sz="1200" dirty="0"/>
          </a:p>
        </p:txBody>
      </p:sp>
      <p:sp>
        <p:nvSpPr>
          <p:cNvPr id="26" name="Text 24"/>
          <p:cNvSpPr/>
          <p:nvPr/>
        </p:nvSpPr>
        <p:spPr>
          <a:xfrm>
            <a:off x="1056561" y="5758220"/>
            <a:ext cx="13007340" cy="391954"/>
          </a:xfrm>
          <a:prstGeom prst="rect">
            <a:avLst/>
          </a:prstGeom>
          <a:noFill/>
          <a:ln/>
        </p:spPr>
        <p:txBody>
          <a:bodyPr wrap="square" lIns="0" tIns="0" rIns="0" bIns="0" rtlCol="0" anchor="t"/>
          <a:lstStyle/>
          <a:p>
            <a:pPr marL="0" indent="0" algn="l">
              <a:lnSpc>
                <a:spcPts val="1500"/>
              </a:lnSpc>
              <a:buNone/>
            </a:pPr>
            <a:r>
              <a:rPr lang="en-US" sz="950" b="1" dirty="0">
                <a:solidFill>
                  <a:srgbClr val="49495A"/>
                </a:solidFill>
                <a:latin typeface="Open Sans" pitchFamily="34" charset="0"/>
                <a:ea typeface="Open Sans" pitchFamily="34" charset="-122"/>
                <a:cs typeface="Open Sans" pitchFamily="34" charset="-120"/>
              </a:rPr>
              <a:t>AI Suggestion Module:</a:t>
            </a:r>
            <a:r>
              <a:rPr lang="en-US" sz="950" dirty="0">
                <a:solidFill>
                  <a:srgbClr val="49495A"/>
                </a:solidFill>
                <a:latin typeface="Open Sans" pitchFamily="34" charset="0"/>
                <a:ea typeface="Open Sans" pitchFamily="34" charset="-122"/>
                <a:cs typeface="Open Sans" pitchFamily="34" charset="-120"/>
              </a:rPr>
              <a:t> Develops a comprehensive, day-wise itinerary, offering a structured daily plan such as Morning → sightseeing, Afternoon → dining/local activities, and Evening → events/shopping. This module dynamically adjusts the itinerary based on weather conditions, while allowing users to personalize the suggested plan to better suit their preferences.</a:t>
            </a:r>
            <a:endParaRPr lang="en-US" sz="950" dirty="0"/>
          </a:p>
        </p:txBody>
      </p:sp>
      <p:sp>
        <p:nvSpPr>
          <p:cNvPr id="27" name="Shape 25"/>
          <p:cNvSpPr/>
          <p:nvPr/>
        </p:nvSpPr>
        <p:spPr>
          <a:xfrm>
            <a:off x="428744" y="6410444"/>
            <a:ext cx="13772912" cy="1201698"/>
          </a:xfrm>
          <a:prstGeom prst="roundRect">
            <a:avLst>
              <a:gd name="adj" fmla="val 1529"/>
            </a:avLst>
          </a:prstGeom>
          <a:solidFill>
            <a:srgbClr val="FBFAFF"/>
          </a:solidFill>
          <a:ln w="15240">
            <a:solidFill>
              <a:srgbClr val="D0CED9"/>
            </a:solidFill>
            <a:prstDash val="solid"/>
          </a:ln>
        </p:spPr>
      </p:sp>
      <p:sp>
        <p:nvSpPr>
          <p:cNvPr id="28" name="Shape 26"/>
          <p:cNvSpPr/>
          <p:nvPr/>
        </p:nvSpPr>
        <p:spPr>
          <a:xfrm>
            <a:off x="443984" y="6425684"/>
            <a:ext cx="490061" cy="1171218"/>
          </a:xfrm>
          <a:prstGeom prst="roundRect">
            <a:avLst>
              <a:gd name="adj" fmla="val 18"/>
            </a:avLst>
          </a:prstGeom>
          <a:solidFill>
            <a:srgbClr val="EAE8F3"/>
          </a:solidFill>
          <a:ln/>
        </p:spPr>
      </p:sp>
      <p:sp>
        <p:nvSpPr>
          <p:cNvPr id="29" name="Text 27"/>
          <p:cNvSpPr/>
          <p:nvPr/>
        </p:nvSpPr>
        <p:spPr>
          <a:xfrm>
            <a:off x="597098" y="6896457"/>
            <a:ext cx="183713" cy="229672"/>
          </a:xfrm>
          <a:prstGeom prst="rect">
            <a:avLst/>
          </a:prstGeom>
          <a:noFill/>
          <a:ln/>
        </p:spPr>
        <p:txBody>
          <a:bodyPr wrap="none" lIns="0" tIns="0" rIns="0" bIns="0" rtlCol="0" anchor="t"/>
          <a:lstStyle/>
          <a:p>
            <a:pPr marL="0" indent="0" algn="l">
              <a:lnSpc>
                <a:spcPts val="1400"/>
              </a:lnSpc>
              <a:buNone/>
            </a:pPr>
            <a:r>
              <a:rPr lang="en-US" sz="1400" dirty="0">
                <a:solidFill>
                  <a:srgbClr val="49495A"/>
                </a:solidFill>
                <a:latin typeface="Libre Baskerville" pitchFamily="34" charset="0"/>
                <a:ea typeface="Libre Baskerville" pitchFamily="34" charset="-122"/>
                <a:cs typeface="Libre Baskerville" pitchFamily="34" charset="-120"/>
              </a:rPr>
              <a:t>5</a:t>
            </a:r>
            <a:endParaRPr lang="en-US" sz="1400" dirty="0"/>
          </a:p>
        </p:txBody>
      </p:sp>
      <p:sp>
        <p:nvSpPr>
          <p:cNvPr id="30" name="Text 28"/>
          <p:cNvSpPr/>
          <p:nvPr/>
        </p:nvSpPr>
        <p:spPr>
          <a:xfrm>
            <a:off x="1056561" y="6548199"/>
            <a:ext cx="3481745" cy="191333"/>
          </a:xfrm>
          <a:prstGeom prst="rect">
            <a:avLst/>
          </a:prstGeom>
          <a:noFill/>
          <a:ln/>
        </p:spPr>
        <p:txBody>
          <a:bodyPr wrap="none" lIns="0" tIns="0" rIns="0" bIns="0" rtlCol="0" anchor="t"/>
          <a:lstStyle/>
          <a:p>
            <a:pPr marL="0" indent="0" algn="l">
              <a:lnSpc>
                <a:spcPts val="1500"/>
              </a:lnSpc>
              <a:buNone/>
            </a:pPr>
            <a:r>
              <a:rPr lang="en-US" sz="1200" dirty="0">
                <a:solidFill>
                  <a:srgbClr val="49495A"/>
                </a:solidFill>
                <a:latin typeface="Libre Baskerville" pitchFamily="34" charset="0"/>
                <a:ea typeface="Libre Baskerville" pitchFamily="34" charset="-122"/>
                <a:cs typeface="Libre Baskerville" pitchFamily="34" charset="-120"/>
              </a:rPr>
              <a:t>User Interface &amp; Data Management Modules</a:t>
            </a:r>
            <a:endParaRPr lang="en-US" sz="1200" dirty="0"/>
          </a:p>
        </p:txBody>
      </p:sp>
      <p:sp>
        <p:nvSpPr>
          <p:cNvPr id="31" name="Text 29"/>
          <p:cNvSpPr/>
          <p:nvPr/>
        </p:nvSpPr>
        <p:spPr>
          <a:xfrm>
            <a:off x="1056561" y="6812994"/>
            <a:ext cx="13007340" cy="391954"/>
          </a:xfrm>
          <a:prstGeom prst="rect">
            <a:avLst/>
          </a:prstGeom>
          <a:noFill/>
          <a:ln/>
        </p:spPr>
        <p:txBody>
          <a:bodyPr wrap="square" lIns="0" tIns="0" rIns="0" bIns="0" rtlCol="0" anchor="t"/>
          <a:lstStyle/>
          <a:p>
            <a:pPr marL="0" indent="0" algn="l">
              <a:lnSpc>
                <a:spcPts val="1500"/>
              </a:lnSpc>
              <a:buNone/>
            </a:pPr>
            <a:r>
              <a:rPr lang="en-US" sz="950" b="1" dirty="0">
                <a:solidFill>
                  <a:srgbClr val="49495A"/>
                </a:solidFill>
                <a:latin typeface="Open Sans" pitchFamily="34" charset="0"/>
                <a:ea typeface="Open Sans" pitchFamily="34" charset="-122"/>
                <a:cs typeface="Open Sans" pitchFamily="34" charset="-120"/>
              </a:rPr>
              <a:t>Visualization &amp; UI Module:</a:t>
            </a:r>
            <a:r>
              <a:rPr lang="en-US" sz="950" dirty="0">
                <a:solidFill>
                  <a:srgbClr val="49495A"/>
                </a:solidFill>
                <a:latin typeface="Open Sans" pitchFamily="34" charset="0"/>
                <a:ea typeface="Open Sans" pitchFamily="34" charset="-122"/>
                <a:cs typeface="Open Sans" pitchFamily="34" charset="-120"/>
              </a:rPr>
              <a:t> Presents all trip data via a dashboard. It includes weather cards, a budget breakdown using libraries like Chart.js or Recharts, and map integration (Google Maps/Leaflet). It is designed to be mobile-friendly and responsive.</a:t>
            </a:r>
            <a:endParaRPr lang="en-US" sz="950" dirty="0"/>
          </a:p>
        </p:txBody>
      </p:sp>
      <p:sp>
        <p:nvSpPr>
          <p:cNvPr id="32" name="Text 30"/>
          <p:cNvSpPr/>
          <p:nvPr/>
        </p:nvSpPr>
        <p:spPr>
          <a:xfrm>
            <a:off x="1056561" y="7278410"/>
            <a:ext cx="13007340" cy="195977"/>
          </a:xfrm>
          <a:prstGeom prst="rect">
            <a:avLst/>
          </a:prstGeom>
          <a:noFill/>
          <a:ln/>
        </p:spPr>
        <p:txBody>
          <a:bodyPr wrap="none" lIns="0" tIns="0" rIns="0" bIns="0" rtlCol="0" anchor="t"/>
          <a:lstStyle/>
          <a:p>
            <a:pPr marL="0" indent="0" algn="l">
              <a:lnSpc>
                <a:spcPts val="1500"/>
              </a:lnSpc>
              <a:buNone/>
            </a:pPr>
            <a:r>
              <a:rPr lang="en-US" sz="950" b="1" dirty="0">
                <a:solidFill>
                  <a:srgbClr val="49495A"/>
                </a:solidFill>
                <a:latin typeface="Open Sans" pitchFamily="34" charset="0"/>
                <a:ea typeface="Open Sans" pitchFamily="34" charset="-122"/>
                <a:cs typeface="Open Sans" pitchFamily="34" charset="-120"/>
              </a:rPr>
              <a:t>Database/Storage Module:</a:t>
            </a:r>
            <a:r>
              <a:rPr lang="en-US" sz="950" dirty="0">
                <a:solidFill>
                  <a:srgbClr val="49495A"/>
                </a:solidFill>
                <a:latin typeface="Open Sans" pitchFamily="34" charset="0"/>
                <a:ea typeface="Open Sans" pitchFamily="34" charset="-122"/>
                <a:cs typeface="Open Sans" pitchFamily="34" charset="-120"/>
              </a:rPr>
              <a:t> Saves the user's trip plans and preferences. It also stores frequently searched destinations to improve loading times. For a small project scope, local storage or a JSON file can be used.</a:t>
            </a:r>
            <a:endParaRPr lang="en-US" sz="9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09493" y="719614"/>
            <a:ext cx="5068372" cy="633532"/>
          </a:xfrm>
          <a:prstGeom prst="rect">
            <a:avLst/>
          </a:prstGeom>
          <a:noFill/>
          <a:ln/>
        </p:spPr>
        <p:txBody>
          <a:bodyPr wrap="none" lIns="0" tIns="0" rIns="0" bIns="0" rtlCol="0" anchor="t"/>
          <a:lstStyle/>
          <a:p>
            <a:pPr marL="0" indent="0" algn="l">
              <a:lnSpc>
                <a:spcPts val="4950"/>
              </a:lnSpc>
              <a:buNone/>
            </a:pPr>
            <a:r>
              <a:rPr lang="en-US" sz="3950" dirty="0">
                <a:solidFill>
                  <a:srgbClr val="403CCF"/>
                </a:solidFill>
                <a:latin typeface="Libre Baskerville" pitchFamily="34" charset="0"/>
                <a:ea typeface="Libre Baskerville" pitchFamily="34" charset="-122"/>
                <a:cs typeface="Libre Baskerville" pitchFamily="34" charset="-120"/>
              </a:rPr>
              <a:t>API Integration</a:t>
            </a:r>
            <a:endParaRPr lang="en-US" sz="3950" dirty="0"/>
          </a:p>
        </p:txBody>
      </p:sp>
      <p:sp>
        <p:nvSpPr>
          <p:cNvPr id="3" name="Text 1"/>
          <p:cNvSpPr/>
          <p:nvPr/>
        </p:nvSpPr>
        <p:spPr>
          <a:xfrm>
            <a:off x="709493" y="1758553"/>
            <a:ext cx="13211413" cy="648653"/>
          </a:xfrm>
          <a:prstGeom prst="rect">
            <a:avLst/>
          </a:prstGeom>
          <a:noFill/>
          <a:ln/>
        </p:spPr>
        <p:txBody>
          <a:bodyPr wrap="square" lIns="0" tIns="0" rIns="0" bIns="0" rtlCol="0" anchor="t"/>
          <a:lstStyle/>
          <a:p>
            <a:pPr marL="0" indent="0" algn="l">
              <a:lnSpc>
                <a:spcPts val="2550"/>
              </a:lnSpc>
              <a:buNone/>
            </a:pPr>
            <a:r>
              <a:rPr lang="en-US" sz="1550" dirty="0">
                <a:solidFill>
                  <a:srgbClr val="49495A"/>
                </a:solidFill>
                <a:latin typeface="Open Sans" pitchFamily="34" charset="0"/>
                <a:ea typeface="Open Sans" pitchFamily="34" charset="-122"/>
                <a:cs typeface="Open Sans" pitchFamily="34" charset="-120"/>
              </a:rPr>
              <a:t>The Smart Travel Planner relies on integration with powerful external APIs to deliver its core features, similar to how the MOCK AI uses the Google Gemini API for its main functions.</a:t>
            </a:r>
            <a:endParaRPr lang="en-US" sz="1550" dirty="0"/>
          </a:p>
        </p:txBody>
      </p:sp>
      <p:sp>
        <p:nvSpPr>
          <p:cNvPr id="4" name="Shape 2"/>
          <p:cNvSpPr/>
          <p:nvPr/>
        </p:nvSpPr>
        <p:spPr>
          <a:xfrm>
            <a:off x="709493" y="2635210"/>
            <a:ext cx="13211413" cy="4874657"/>
          </a:xfrm>
          <a:prstGeom prst="roundRect">
            <a:avLst>
              <a:gd name="adj" fmla="val 624"/>
            </a:avLst>
          </a:prstGeom>
          <a:noFill/>
          <a:ln w="7620">
            <a:solidFill>
              <a:srgbClr val="000000">
                <a:alpha val="8000"/>
              </a:srgbClr>
            </a:solidFill>
            <a:prstDash val="solid"/>
          </a:ln>
        </p:spPr>
      </p:sp>
      <p:sp>
        <p:nvSpPr>
          <p:cNvPr id="5" name="Shape 3"/>
          <p:cNvSpPr/>
          <p:nvPr/>
        </p:nvSpPr>
        <p:spPr>
          <a:xfrm>
            <a:off x="717113" y="2642830"/>
            <a:ext cx="13196173" cy="582692"/>
          </a:xfrm>
          <a:prstGeom prst="rect">
            <a:avLst/>
          </a:prstGeom>
          <a:solidFill>
            <a:srgbClr val="FFFFFF">
              <a:alpha val="4000"/>
            </a:srgbClr>
          </a:solidFill>
          <a:ln/>
        </p:spPr>
      </p:sp>
      <p:sp>
        <p:nvSpPr>
          <p:cNvPr id="6" name="Text 4"/>
          <p:cNvSpPr/>
          <p:nvPr/>
        </p:nvSpPr>
        <p:spPr>
          <a:xfrm>
            <a:off x="919996" y="2772013"/>
            <a:ext cx="2889885" cy="324326"/>
          </a:xfrm>
          <a:prstGeom prst="rect">
            <a:avLst/>
          </a:prstGeom>
          <a:noFill/>
          <a:ln/>
        </p:spPr>
        <p:txBody>
          <a:bodyPr wrap="none" lIns="0" tIns="0" rIns="0" bIns="0" rtlCol="0" anchor="t"/>
          <a:lstStyle/>
          <a:p>
            <a:pPr marL="0" indent="0" algn="l">
              <a:lnSpc>
                <a:spcPts val="2550"/>
              </a:lnSpc>
              <a:buNone/>
            </a:pPr>
            <a:r>
              <a:rPr lang="en-US" sz="1550" b="1" dirty="0">
                <a:solidFill>
                  <a:srgbClr val="49495A"/>
                </a:solidFill>
                <a:latin typeface="Open Sans" pitchFamily="34" charset="0"/>
                <a:ea typeface="Open Sans" pitchFamily="34" charset="-122"/>
                <a:cs typeface="Open Sans" pitchFamily="34" charset="-120"/>
              </a:rPr>
              <a:t>API Name</a:t>
            </a:r>
            <a:endParaRPr lang="en-US" sz="1550" dirty="0"/>
          </a:p>
        </p:txBody>
      </p:sp>
      <p:sp>
        <p:nvSpPr>
          <p:cNvPr id="7" name="Text 5"/>
          <p:cNvSpPr/>
          <p:nvPr/>
        </p:nvSpPr>
        <p:spPr>
          <a:xfrm>
            <a:off x="4222790" y="2772013"/>
            <a:ext cx="4205645" cy="324326"/>
          </a:xfrm>
          <a:prstGeom prst="rect">
            <a:avLst/>
          </a:prstGeom>
          <a:noFill/>
          <a:ln/>
        </p:spPr>
        <p:txBody>
          <a:bodyPr wrap="none" lIns="0" tIns="0" rIns="0" bIns="0" rtlCol="0" anchor="t"/>
          <a:lstStyle/>
          <a:p>
            <a:pPr marL="0" indent="0" algn="l">
              <a:lnSpc>
                <a:spcPts val="2550"/>
              </a:lnSpc>
              <a:buNone/>
            </a:pPr>
            <a:r>
              <a:rPr lang="en-US" sz="1550" b="1" dirty="0">
                <a:solidFill>
                  <a:srgbClr val="49495A"/>
                </a:solidFill>
                <a:latin typeface="Open Sans" pitchFamily="34" charset="0"/>
                <a:ea typeface="Open Sans" pitchFamily="34" charset="-122"/>
                <a:cs typeface="Open Sans" pitchFamily="34" charset="-120"/>
              </a:rPr>
              <a:t>Purpose</a:t>
            </a:r>
            <a:endParaRPr lang="en-US" sz="1550" dirty="0"/>
          </a:p>
        </p:txBody>
      </p:sp>
      <p:sp>
        <p:nvSpPr>
          <p:cNvPr id="8" name="Text 6"/>
          <p:cNvSpPr/>
          <p:nvPr/>
        </p:nvSpPr>
        <p:spPr>
          <a:xfrm>
            <a:off x="8841343" y="2772013"/>
            <a:ext cx="4869299" cy="324326"/>
          </a:xfrm>
          <a:prstGeom prst="rect">
            <a:avLst/>
          </a:prstGeom>
          <a:noFill/>
          <a:ln/>
        </p:spPr>
        <p:txBody>
          <a:bodyPr wrap="none" lIns="0" tIns="0" rIns="0" bIns="0" rtlCol="0" anchor="t"/>
          <a:lstStyle/>
          <a:p>
            <a:pPr marL="0" indent="0" algn="l">
              <a:lnSpc>
                <a:spcPts val="2550"/>
              </a:lnSpc>
              <a:buNone/>
            </a:pPr>
            <a:r>
              <a:rPr lang="en-US" sz="1550" b="1" dirty="0">
                <a:solidFill>
                  <a:srgbClr val="49495A"/>
                </a:solidFill>
                <a:latin typeface="Open Sans" pitchFamily="34" charset="0"/>
                <a:ea typeface="Open Sans" pitchFamily="34" charset="-122"/>
                <a:cs typeface="Open Sans" pitchFamily="34" charset="-120"/>
              </a:rPr>
              <a:t>Integration Details</a:t>
            </a:r>
            <a:endParaRPr lang="en-US" sz="1550" dirty="0"/>
          </a:p>
        </p:txBody>
      </p:sp>
      <p:sp>
        <p:nvSpPr>
          <p:cNvPr id="9" name="Shape 7"/>
          <p:cNvSpPr/>
          <p:nvPr/>
        </p:nvSpPr>
        <p:spPr>
          <a:xfrm>
            <a:off x="717113" y="3225522"/>
            <a:ext cx="13196173" cy="1231344"/>
          </a:xfrm>
          <a:prstGeom prst="rect">
            <a:avLst/>
          </a:prstGeom>
          <a:solidFill>
            <a:srgbClr val="000000">
              <a:alpha val="4000"/>
            </a:srgbClr>
          </a:solidFill>
          <a:ln/>
        </p:spPr>
      </p:sp>
      <p:sp>
        <p:nvSpPr>
          <p:cNvPr id="10" name="Text 8"/>
          <p:cNvSpPr/>
          <p:nvPr/>
        </p:nvSpPr>
        <p:spPr>
          <a:xfrm>
            <a:off x="919996" y="3354705"/>
            <a:ext cx="2889885" cy="324326"/>
          </a:xfrm>
          <a:prstGeom prst="rect">
            <a:avLst/>
          </a:prstGeom>
          <a:noFill/>
          <a:ln/>
        </p:spPr>
        <p:txBody>
          <a:bodyPr wrap="none" lIns="0" tIns="0" rIns="0" bIns="0" rtlCol="0" anchor="t"/>
          <a:lstStyle/>
          <a:p>
            <a:pPr marL="0" indent="0" algn="l">
              <a:lnSpc>
                <a:spcPts val="2550"/>
              </a:lnSpc>
              <a:buNone/>
            </a:pPr>
            <a:r>
              <a:rPr lang="en-US" sz="1550" dirty="0">
                <a:solidFill>
                  <a:srgbClr val="49495A"/>
                </a:solidFill>
                <a:latin typeface="Open Sans" pitchFamily="34" charset="0"/>
                <a:ea typeface="Open Sans" pitchFamily="34" charset="-122"/>
                <a:cs typeface="Open Sans" pitchFamily="34" charset="-120"/>
              </a:rPr>
              <a:t>Gemini AI (2.5 Flash)</a:t>
            </a:r>
            <a:endParaRPr lang="en-US" sz="1550" dirty="0"/>
          </a:p>
        </p:txBody>
      </p:sp>
      <p:sp>
        <p:nvSpPr>
          <p:cNvPr id="11" name="Text 9"/>
          <p:cNvSpPr/>
          <p:nvPr/>
        </p:nvSpPr>
        <p:spPr>
          <a:xfrm>
            <a:off x="4222790" y="3354705"/>
            <a:ext cx="4205645" cy="324326"/>
          </a:xfrm>
          <a:prstGeom prst="rect">
            <a:avLst/>
          </a:prstGeom>
          <a:noFill/>
          <a:ln/>
        </p:spPr>
        <p:txBody>
          <a:bodyPr wrap="none" lIns="0" tIns="0" rIns="0" bIns="0" rtlCol="0" anchor="t"/>
          <a:lstStyle/>
          <a:p>
            <a:pPr marL="0" indent="0" algn="l">
              <a:lnSpc>
                <a:spcPts val="2550"/>
              </a:lnSpc>
              <a:buNone/>
            </a:pPr>
            <a:r>
              <a:rPr lang="en-US" sz="1550" dirty="0">
                <a:solidFill>
                  <a:srgbClr val="49495A"/>
                </a:solidFill>
                <a:latin typeface="Open Sans" pitchFamily="34" charset="0"/>
                <a:ea typeface="Open Sans" pitchFamily="34" charset="-122"/>
                <a:cs typeface="Open Sans" pitchFamily="34" charset="-120"/>
              </a:rPr>
              <a:t>AI Suggestion &amp; Itinerary Generation</a:t>
            </a:r>
            <a:endParaRPr lang="en-US" sz="1550" dirty="0"/>
          </a:p>
        </p:txBody>
      </p:sp>
      <p:sp>
        <p:nvSpPr>
          <p:cNvPr id="12" name="Text 10"/>
          <p:cNvSpPr/>
          <p:nvPr/>
        </p:nvSpPr>
        <p:spPr>
          <a:xfrm>
            <a:off x="8841343" y="3354705"/>
            <a:ext cx="4869299" cy="972979"/>
          </a:xfrm>
          <a:prstGeom prst="rect">
            <a:avLst/>
          </a:prstGeom>
          <a:noFill/>
          <a:ln/>
        </p:spPr>
        <p:txBody>
          <a:bodyPr wrap="square" lIns="0" tIns="0" rIns="0" bIns="0" rtlCol="0" anchor="t"/>
          <a:lstStyle/>
          <a:p>
            <a:pPr marL="0" indent="0" algn="l">
              <a:lnSpc>
                <a:spcPts val="2550"/>
              </a:lnSpc>
              <a:buNone/>
            </a:pPr>
            <a:r>
              <a:rPr lang="en-US" sz="1550" dirty="0">
                <a:solidFill>
                  <a:srgbClr val="49495A"/>
                </a:solidFill>
                <a:latin typeface="Open Sans" pitchFamily="34" charset="0"/>
                <a:ea typeface="Open Sans" pitchFamily="34" charset="-122"/>
                <a:cs typeface="Open Sans" pitchFamily="34" charset="-120"/>
              </a:rPr>
              <a:t>Used to generate the detailed, day-wise itinerary based on user input and constraints from other modules (like weather).</a:t>
            </a:r>
            <a:endParaRPr lang="en-US" sz="1550" dirty="0"/>
          </a:p>
        </p:txBody>
      </p:sp>
      <p:sp>
        <p:nvSpPr>
          <p:cNvPr id="13" name="Shape 11"/>
          <p:cNvSpPr/>
          <p:nvPr/>
        </p:nvSpPr>
        <p:spPr>
          <a:xfrm>
            <a:off x="717113" y="4456867"/>
            <a:ext cx="13196173" cy="907018"/>
          </a:xfrm>
          <a:prstGeom prst="rect">
            <a:avLst/>
          </a:prstGeom>
          <a:solidFill>
            <a:srgbClr val="FFFFFF">
              <a:alpha val="4000"/>
            </a:srgbClr>
          </a:solidFill>
          <a:ln/>
        </p:spPr>
      </p:sp>
      <p:sp>
        <p:nvSpPr>
          <p:cNvPr id="14" name="Text 12"/>
          <p:cNvSpPr/>
          <p:nvPr/>
        </p:nvSpPr>
        <p:spPr>
          <a:xfrm>
            <a:off x="919996" y="4586049"/>
            <a:ext cx="2889885" cy="324326"/>
          </a:xfrm>
          <a:prstGeom prst="rect">
            <a:avLst/>
          </a:prstGeom>
          <a:noFill/>
          <a:ln/>
        </p:spPr>
        <p:txBody>
          <a:bodyPr wrap="none" lIns="0" tIns="0" rIns="0" bIns="0" rtlCol="0" anchor="t"/>
          <a:lstStyle/>
          <a:p>
            <a:pPr marL="0" indent="0" algn="l">
              <a:lnSpc>
                <a:spcPts val="2550"/>
              </a:lnSpc>
              <a:buNone/>
            </a:pPr>
            <a:r>
              <a:rPr lang="en-US" sz="1550" dirty="0">
                <a:solidFill>
                  <a:srgbClr val="49495A"/>
                </a:solidFill>
                <a:latin typeface="Open Sans" pitchFamily="34" charset="0"/>
                <a:ea typeface="Open Sans" pitchFamily="34" charset="-122"/>
                <a:cs typeface="Open Sans" pitchFamily="34" charset="-120"/>
              </a:rPr>
              <a:t>The Google Geocoding API</a:t>
            </a:r>
            <a:endParaRPr lang="en-US" sz="1550" dirty="0"/>
          </a:p>
        </p:txBody>
      </p:sp>
      <p:sp>
        <p:nvSpPr>
          <p:cNvPr id="15" name="Text 13"/>
          <p:cNvSpPr/>
          <p:nvPr/>
        </p:nvSpPr>
        <p:spPr>
          <a:xfrm>
            <a:off x="4222790" y="4586049"/>
            <a:ext cx="4205645" cy="324326"/>
          </a:xfrm>
          <a:prstGeom prst="rect">
            <a:avLst/>
          </a:prstGeom>
          <a:noFill/>
          <a:ln/>
        </p:spPr>
        <p:txBody>
          <a:bodyPr wrap="none" lIns="0" tIns="0" rIns="0" bIns="0" rtlCol="0" anchor="t"/>
          <a:lstStyle/>
          <a:p>
            <a:pPr marL="0" indent="0" algn="l">
              <a:lnSpc>
                <a:spcPts val="2550"/>
              </a:lnSpc>
              <a:buNone/>
            </a:pPr>
            <a:r>
              <a:rPr lang="en-US" sz="1550" dirty="0">
                <a:solidFill>
                  <a:srgbClr val="49495A"/>
                </a:solidFill>
                <a:latin typeface="Open Sans" pitchFamily="34" charset="0"/>
                <a:ea typeface="Open Sans" pitchFamily="34" charset="-122"/>
                <a:cs typeface="Open Sans" pitchFamily="34" charset="-120"/>
              </a:rPr>
              <a:t>Geocoding</a:t>
            </a:r>
            <a:endParaRPr lang="en-US" sz="1550" dirty="0"/>
          </a:p>
        </p:txBody>
      </p:sp>
      <p:sp>
        <p:nvSpPr>
          <p:cNvPr id="16" name="Text 14"/>
          <p:cNvSpPr/>
          <p:nvPr/>
        </p:nvSpPr>
        <p:spPr>
          <a:xfrm>
            <a:off x="8841343" y="4586049"/>
            <a:ext cx="4869299" cy="648653"/>
          </a:xfrm>
          <a:prstGeom prst="rect">
            <a:avLst/>
          </a:prstGeom>
          <a:noFill/>
          <a:ln/>
        </p:spPr>
        <p:txBody>
          <a:bodyPr wrap="square" lIns="0" tIns="0" rIns="0" bIns="0" rtlCol="0" anchor="t"/>
          <a:lstStyle/>
          <a:p>
            <a:pPr marL="0" indent="0" algn="l">
              <a:lnSpc>
                <a:spcPts val="2550"/>
              </a:lnSpc>
              <a:buNone/>
            </a:pPr>
            <a:r>
              <a:rPr lang="en-US" sz="1550" dirty="0">
                <a:solidFill>
                  <a:srgbClr val="49495A"/>
                </a:solidFill>
                <a:latin typeface="Open Sans" pitchFamily="34" charset="0"/>
                <a:ea typeface="Open Sans" pitchFamily="34" charset="-122"/>
                <a:cs typeface="Open Sans" pitchFamily="34" charset="-120"/>
              </a:rPr>
              <a:t>Converts addresses or place names (text input) into geographic coordinates (latitude and longitude)</a:t>
            </a:r>
            <a:endParaRPr lang="en-US" sz="1550" dirty="0"/>
          </a:p>
        </p:txBody>
      </p:sp>
      <p:sp>
        <p:nvSpPr>
          <p:cNvPr id="17" name="Shape 15"/>
          <p:cNvSpPr/>
          <p:nvPr/>
        </p:nvSpPr>
        <p:spPr>
          <a:xfrm>
            <a:off x="717113" y="5363885"/>
            <a:ext cx="13196173" cy="1555671"/>
          </a:xfrm>
          <a:prstGeom prst="rect">
            <a:avLst/>
          </a:prstGeom>
          <a:solidFill>
            <a:srgbClr val="000000">
              <a:alpha val="4000"/>
            </a:srgbClr>
          </a:solidFill>
          <a:ln/>
        </p:spPr>
      </p:sp>
      <p:sp>
        <p:nvSpPr>
          <p:cNvPr id="18" name="Text 16"/>
          <p:cNvSpPr/>
          <p:nvPr/>
        </p:nvSpPr>
        <p:spPr>
          <a:xfrm>
            <a:off x="919996" y="5493068"/>
            <a:ext cx="2889885" cy="324326"/>
          </a:xfrm>
          <a:prstGeom prst="rect">
            <a:avLst/>
          </a:prstGeom>
          <a:noFill/>
          <a:ln/>
        </p:spPr>
        <p:txBody>
          <a:bodyPr wrap="none" lIns="0" tIns="0" rIns="0" bIns="0" rtlCol="0" anchor="t"/>
          <a:lstStyle/>
          <a:p>
            <a:pPr marL="0" indent="0" algn="l">
              <a:lnSpc>
                <a:spcPts val="2550"/>
              </a:lnSpc>
              <a:buNone/>
            </a:pPr>
            <a:r>
              <a:rPr lang="en-US" sz="1550" dirty="0">
                <a:solidFill>
                  <a:srgbClr val="49495A"/>
                </a:solidFill>
                <a:latin typeface="Open Sans" pitchFamily="34" charset="0"/>
                <a:ea typeface="Open Sans" pitchFamily="34" charset="-122"/>
                <a:cs typeface="Open Sans" pitchFamily="34" charset="-120"/>
              </a:rPr>
              <a:t>Google Maps Javascript API</a:t>
            </a:r>
            <a:endParaRPr lang="en-US" sz="1550" dirty="0"/>
          </a:p>
        </p:txBody>
      </p:sp>
      <p:sp>
        <p:nvSpPr>
          <p:cNvPr id="19" name="Text 17"/>
          <p:cNvSpPr/>
          <p:nvPr/>
        </p:nvSpPr>
        <p:spPr>
          <a:xfrm>
            <a:off x="4222790" y="5493068"/>
            <a:ext cx="4205645" cy="324326"/>
          </a:xfrm>
          <a:prstGeom prst="rect">
            <a:avLst/>
          </a:prstGeom>
          <a:noFill/>
          <a:ln/>
        </p:spPr>
        <p:txBody>
          <a:bodyPr wrap="none" lIns="0" tIns="0" rIns="0" bIns="0" rtlCol="0" anchor="t"/>
          <a:lstStyle/>
          <a:p>
            <a:pPr marL="0" indent="0" algn="l">
              <a:lnSpc>
                <a:spcPts val="2550"/>
              </a:lnSpc>
              <a:buNone/>
            </a:pPr>
            <a:r>
              <a:rPr lang="en-US" sz="1550" dirty="0">
                <a:solidFill>
                  <a:srgbClr val="49495A"/>
                </a:solidFill>
                <a:latin typeface="Open Sans" pitchFamily="34" charset="0"/>
                <a:ea typeface="Open Sans" pitchFamily="34" charset="-122"/>
                <a:cs typeface="Open Sans" pitchFamily="34" charset="-120"/>
              </a:rPr>
              <a:t>Mapping and Location Services</a:t>
            </a:r>
            <a:endParaRPr lang="en-US" sz="1550" dirty="0"/>
          </a:p>
        </p:txBody>
      </p:sp>
      <p:sp>
        <p:nvSpPr>
          <p:cNvPr id="20" name="Text 18"/>
          <p:cNvSpPr/>
          <p:nvPr/>
        </p:nvSpPr>
        <p:spPr>
          <a:xfrm>
            <a:off x="8841343" y="5493068"/>
            <a:ext cx="4869299" cy="1297305"/>
          </a:xfrm>
          <a:prstGeom prst="rect">
            <a:avLst/>
          </a:prstGeom>
          <a:noFill/>
          <a:ln/>
        </p:spPr>
        <p:txBody>
          <a:bodyPr wrap="square" lIns="0" tIns="0" rIns="0" bIns="0" rtlCol="0" anchor="t"/>
          <a:lstStyle/>
          <a:p>
            <a:pPr marL="0" indent="0" algn="l">
              <a:lnSpc>
                <a:spcPts val="2550"/>
              </a:lnSpc>
              <a:buNone/>
            </a:pPr>
            <a:r>
              <a:rPr lang="en-US" sz="1550" dirty="0">
                <a:solidFill>
                  <a:srgbClr val="49495A"/>
                </a:solidFill>
                <a:latin typeface="Open Sans" pitchFamily="34" charset="0"/>
                <a:ea typeface="Open Sans" pitchFamily="34" charset="-122"/>
                <a:cs typeface="Open Sans" pitchFamily="34" charset="-120"/>
              </a:rPr>
              <a:t>Provides open and reusable map data for integrating location details and map visualization on the UI dashboard. Used inside the same Maps API script</a:t>
            </a:r>
            <a:endParaRPr lang="en-US" sz="1550" dirty="0"/>
          </a:p>
        </p:txBody>
      </p:sp>
      <p:sp>
        <p:nvSpPr>
          <p:cNvPr id="21" name="Shape 19"/>
          <p:cNvSpPr/>
          <p:nvPr/>
        </p:nvSpPr>
        <p:spPr>
          <a:xfrm>
            <a:off x="717113" y="6919555"/>
            <a:ext cx="13196173" cy="582692"/>
          </a:xfrm>
          <a:prstGeom prst="rect">
            <a:avLst/>
          </a:prstGeom>
          <a:solidFill>
            <a:srgbClr val="FFFFFF">
              <a:alpha val="4000"/>
            </a:srgbClr>
          </a:solidFill>
          <a:ln/>
        </p:spPr>
      </p:sp>
      <p:sp>
        <p:nvSpPr>
          <p:cNvPr id="22" name="Text 20"/>
          <p:cNvSpPr/>
          <p:nvPr/>
        </p:nvSpPr>
        <p:spPr>
          <a:xfrm>
            <a:off x="919996" y="7048738"/>
            <a:ext cx="2889885" cy="324326"/>
          </a:xfrm>
          <a:prstGeom prst="rect">
            <a:avLst/>
          </a:prstGeom>
          <a:noFill/>
          <a:ln/>
        </p:spPr>
        <p:txBody>
          <a:bodyPr wrap="none" lIns="0" tIns="0" rIns="0" bIns="0" rtlCol="0" anchor="t"/>
          <a:lstStyle/>
          <a:p>
            <a:pPr marL="0" indent="0" algn="l">
              <a:lnSpc>
                <a:spcPts val="2550"/>
              </a:lnSpc>
              <a:buNone/>
            </a:pPr>
            <a:r>
              <a:rPr lang="en-US" sz="1550" dirty="0">
                <a:solidFill>
                  <a:srgbClr val="49495A"/>
                </a:solidFill>
                <a:latin typeface="Open Sans" pitchFamily="34" charset="0"/>
                <a:ea typeface="Open Sans" pitchFamily="34" charset="-122"/>
                <a:cs typeface="Open Sans" pitchFamily="34" charset="-120"/>
              </a:rPr>
              <a:t>Google Places API</a:t>
            </a:r>
            <a:endParaRPr lang="en-US" sz="1550" dirty="0"/>
          </a:p>
        </p:txBody>
      </p:sp>
      <p:sp>
        <p:nvSpPr>
          <p:cNvPr id="23" name="Text 21"/>
          <p:cNvSpPr/>
          <p:nvPr/>
        </p:nvSpPr>
        <p:spPr>
          <a:xfrm>
            <a:off x="4222790" y="7048738"/>
            <a:ext cx="4205645" cy="324326"/>
          </a:xfrm>
          <a:prstGeom prst="rect">
            <a:avLst/>
          </a:prstGeom>
          <a:noFill/>
          <a:ln/>
        </p:spPr>
        <p:txBody>
          <a:bodyPr wrap="none" lIns="0" tIns="0" rIns="0" bIns="0" rtlCol="0" anchor="t"/>
          <a:lstStyle/>
          <a:p>
            <a:pPr marL="0" indent="0" algn="l">
              <a:lnSpc>
                <a:spcPts val="2550"/>
              </a:lnSpc>
              <a:buNone/>
            </a:pPr>
            <a:r>
              <a:rPr lang="en-US" sz="1550" dirty="0">
                <a:solidFill>
                  <a:srgbClr val="49495A"/>
                </a:solidFill>
                <a:latin typeface="Open Sans" pitchFamily="34" charset="0"/>
                <a:ea typeface="Open Sans" pitchFamily="34" charset="-122"/>
                <a:cs typeface="Open Sans" pitchFamily="34" charset="-120"/>
              </a:rPr>
              <a:t>Mapping and Location Services</a:t>
            </a:r>
            <a:endParaRPr lang="en-US" sz="1550" dirty="0"/>
          </a:p>
        </p:txBody>
      </p:sp>
      <p:sp>
        <p:nvSpPr>
          <p:cNvPr id="24" name="Text 22"/>
          <p:cNvSpPr/>
          <p:nvPr/>
        </p:nvSpPr>
        <p:spPr>
          <a:xfrm>
            <a:off x="8841343" y="7048738"/>
            <a:ext cx="4869299" cy="324326"/>
          </a:xfrm>
          <a:prstGeom prst="rect">
            <a:avLst/>
          </a:prstGeom>
          <a:noFill/>
          <a:ln/>
        </p:spPr>
        <p:txBody>
          <a:bodyPr wrap="none" lIns="0" tIns="0" rIns="0" bIns="0" rtlCol="0" anchor="t"/>
          <a:lstStyle/>
          <a:p>
            <a:pPr marL="0" indent="0" algn="l">
              <a:lnSpc>
                <a:spcPts val="2550"/>
              </a:lnSpc>
              <a:buNone/>
            </a:pPr>
            <a:r>
              <a:rPr lang="en-US" sz="1550" dirty="0">
                <a:solidFill>
                  <a:srgbClr val="49495A"/>
                </a:solidFill>
                <a:latin typeface="Open Sans" pitchFamily="34" charset="0"/>
                <a:ea typeface="Open Sans" pitchFamily="34" charset="-122"/>
                <a:cs typeface="Open Sans" pitchFamily="34" charset="-120"/>
              </a:rPr>
              <a:t>Finds nearby attractions to mark on map</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45425" y="642223"/>
            <a:ext cx="7851458" cy="486966"/>
          </a:xfrm>
          <a:prstGeom prst="rect">
            <a:avLst/>
          </a:prstGeom>
          <a:noFill/>
          <a:ln/>
        </p:spPr>
        <p:txBody>
          <a:bodyPr wrap="none" lIns="0" tIns="0" rIns="0" bIns="0" rtlCol="0" anchor="t"/>
          <a:lstStyle/>
          <a:p>
            <a:pPr marL="0" indent="0" algn="l">
              <a:lnSpc>
                <a:spcPts val="3800"/>
              </a:lnSpc>
              <a:buNone/>
            </a:pPr>
            <a:r>
              <a:rPr lang="en-US" sz="3050" dirty="0">
                <a:solidFill>
                  <a:srgbClr val="403CCF"/>
                </a:solidFill>
                <a:latin typeface="Libre Baskerville" pitchFamily="34" charset="0"/>
                <a:ea typeface="Libre Baskerville" pitchFamily="34" charset="-122"/>
                <a:cs typeface="Libre Baskerville" pitchFamily="34" charset="-120"/>
              </a:rPr>
              <a:t>Methodology: Module Interaction Flow</a:t>
            </a:r>
            <a:endParaRPr lang="en-US" sz="3050" dirty="0"/>
          </a:p>
        </p:txBody>
      </p:sp>
      <p:sp>
        <p:nvSpPr>
          <p:cNvPr id="3" name="Text 1"/>
          <p:cNvSpPr/>
          <p:nvPr/>
        </p:nvSpPr>
        <p:spPr>
          <a:xfrm>
            <a:off x="545425" y="1440775"/>
            <a:ext cx="13539549" cy="249317"/>
          </a:xfrm>
          <a:prstGeom prst="rect">
            <a:avLst/>
          </a:prstGeom>
          <a:noFill/>
          <a:ln/>
        </p:spPr>
        <p:txBody>
          <a:bodyPr wrap="none" lIns="0" tIns="0" rIns="0" bIns="0" rtlCol="0" anchor="t"/>
          <a:lstStyle/>
          <a:p>
            <a:pPr marL="0" indent="0" algn="l">
              <a:lnSpc>
                <a:spcPts val="1950"/>
              </a:lnSpc>
              <a:buNone/>
            </a:pPr>
            <a:r>
              <a:rPr lang="en-US" sz="1200" dirty="0">
                <a:solidFill>
                  <a:srgbClr val="49495A"/>
                </a:solidFill>
                <a:latin typeface="Open Sans" pitchFamily="34" charset="0"/>
                <a:ea typeface="Open Sans" pitchFamily="34" charset="-122"/>
                <a:cs typeface="Open Sans" pitchFamily="34" charset="-120"/>
              </a:rPr>
              <a:t>The system operates in a sequential flow, ensuring that all data is processed logically to produce a final, personalized trip plan.</a:t>
            </a:r>
            <a:endParaRPr lang="en-US" sz="1200" dirty="0"/>
          </a:p>
        </p:txBody>
      </p:sp>
      <p:pic>
        <p:nvPicPr>
          <p:cNvPr id="4" name="Image 0" descr="preencoded.png"/>
          <p:cNvPicPr>
            <a:picLocks noChangeAspect="1"/>
          </p:cNvPicPr>
          <p:nvPr/>
        </p:nvPicPr>
        <p:blipFill>
          <a:blip r:embed="rId3"/>
          <a:stretch>
            <a:fillRect/>
          </a:stretch>
        </p:blipFill>
        <p:spPr>
          <a:xfrm>
            <a:off x="545425" y="1865352"/>
            <a:ext cx="467439" cy="1143000"/>
          </a:xfrm>
          <a:prstGeom prst="rect">
            <a:avLst/>
          </a:prstGeom>
        </p:spPr>
      </p:pic>
      <p:sp>
        <p:nvSpPr>
          <p:cNvPr id="5" name="Text 2"/>
          <p:cNvSpPr/>
          <p:nvPr/>
        </p:nvSpPr>
        <p:spPr>
          <a:xfrm>
            <a:off x="1168598" y="2021086"/>
            <a:ext cx="1947982" cy="243483"/>
          </a:xfrm>
          <a:prstGeom prst="rect">
            <a:avLst/>
          </a:prstGeom>
          <a:noFill/>
          <a:ln/>
        </p:spPr>
        <p:txBody>
          <a:bodyPr wrap="none" lIns="0" tIns="0" rIns="0" bIns="0" rtlCol="0" anchor="t"/>
          <a:lstStyle/>
          <a:p>
            <a:pPr marL="0" indent="0" algn="l">
              <a:lnSpc>
                <a:spcPts val="1900"/>
              </a:lnSpc>
              <a:buNone/>
            </a:pPr>
            <a:r>
              <a:rPr lang="en-US" sz="1500" dirty="0">
                <a:solidFill>
                  <a:srgbClr val="49495A"/>
                </a:solidFill>
                <a:latin typeface="Libre Baskerville" pitchFamily="34" charset="0"/>
                <a:ea typeface="Libre Baskerville" pitchFamily="34" charset="-122"/>
                <a:cs typeface="Libre Baskerville" pitchFamily="34" charset="-120"/>
              </a:rPr>
              <a:t>User Input</a:t>
            </a:r>
            <a:endParaRPr lang="en-US" sz="1500" dirty="0"/>
          </a:p>
        </p:txBody>
      </p:sp>
      <p:sp>
        <p:nvSpPr>
          <p:cNvPr id="6" name="Text 3"/>
          <p:cNvSpPr/>
          <p:nvPr/>
        </p:nvSpPr>
        <p:spPr>
          <a:xfrm>
            <a:off x="1168598" y="2358033"/>
            <a:ext cx="12916376" cy="249317"/>
          </a:xfrm>
          <a:prstGeom prst="rect">
            <a:avLst/>
          </a:prstGeom>
          <a:noFill/>
          <a:ln/>
        </p:spPr>
        <p:txBody>
          <a:bodyPr wrap="none" lIns="0" tIns="0" rIns="0" bIns="0" rtlCol="0" anchor="t"/>
          <a:lstStyle/>
          <a:p>
            <a:pPr marL="0" indent="0" algn="l">
              <a:lnSpc>
                <a:spcPts val="1950"/>
              </a:lnSpc>
              <a:buNone/>
            </a:pPr>
            <a:r>
              <a:rPr lang="en-US" sz="1200" dirty="0">
                <a:solidFill>
                  <a:srgbClr val="49495A"/>
                </a:solidFill>
                <a:latin typeface="Open Sans" pitchFamily="34" charset="0"/>
                <a:ea typeface="Open Sans" pitchFamily="34" charset="-122"/>
                <a:cs typeface="Open Sans" pitchFamily="34" charset="-120"/>
              </a:rPr>
              <a:t>The user first logs in via the User Module and then provides the essential trip details (Destination, Date, Budget, Preferences) through the Destination &amp; Input Module.</a:t>
            </a:r>
            <a:endParaRPr lang="en-US" sz="1200" dirty="0"/>
          </a:p>
        </p:txBody>
      </p:sp>
      <p:pic>
        <p:nvPicPr>
          <p:cNvPr id="7" name="Image 1" descr="preencoded.png"/>
          <p:cNvPicPr>
            <a:picLocks noChangeAspect="1"/>
          </p:cNvPicPr>
          <p:nvPr/>
        </p:nvPicPr>
        <p:blipFill>
          <a:blip r:embed="rId3"/>
          <a:stretch>
            <a:fillRect/>
          </a:stretch>
        </p:blipFill>
        <p:spPr>
          <a:xfrm>
            <a:off x="779145" y="2956084"/>
            <a:ext cx="467439" cy="1143000"/>
          </a:xfrm>
          <a:prstGeom prst="rect">
            <a:avLst/>
          </a:prstGeom>
        </p:spPr>
      </p:pic>
      <p:sp>
        <p:nvSpPr>
          <p:cNvPr id="8" name="Text 4"/>
          <p:cNvSpPr/>
          <p:nvPr/>
        </p:nvSpPr>
        <p:spPr>
          <a:xfrm>
            <a:off x="1402318" y="3111818"/>
            <a:ext cx="1947982" cy="243483"/>
          </a:xfrm>
          <a:prstGeom prst="rect">
            <a:avLst/>
          </a:prstGeom>
          <a:noFill/>
          <a:ln/>
        </p:spPr>
        <p:txBody>
          <a:bodyPr wrap="none" lIns="0" tIns="0" rIns="0" bIns="0" rtlCol="0" anchor="t"/>
          <a:lstStyle/>
          <a:p>
            <a:pPr marL="0" indent="0" algn="l">
              <a:lnSpc>
                <a:spcPts val="1900"/>
              </a:lnSpc>
              <a:buNone/>
            </a:pPr>
            <a:r>
              <a:rPr lang="en-US" sz="1500" dirty="0">
                <a:solidFill>
                  <a:srgbClr val="49495A"/>
                </a:solidFill>
                <a:latin typeface="Libre Baskerville" pitchFamily="34" charset="0"/>
                <a:ea typeface="Libre Baskerville" pitchFamily="34" charset="-122"/>
                <a:cs typeface="Libre Baskerville" pitchFamily="34" charset="-120"/>
              </a:rPr>
              <a:t>Data Processing</a:t>
            </a:r>
            <a:endParaRPr lang="en-US" sz="1500" dirty="0"/>
          </a:p>
        </p:txBody>
      </p:sp>
      <p:sp>
        <p:nvSpPr>
          <p:cNvPr id="9" name="Text 5"/>
          <p:cNvSpPr/>
          <p:nvPr/>
        </p:nvSpPr>
        <p:spPr>
          <a:xfrm>
            <a:off x="1402318" y="3448764"/>
            <a:ext cx="12682657" cy="249317"/>
          </a:xfrm>
          <a:prstGeom prst="rect">
            <a:avLst/>
          </a:prstGeom>
          <a:noFill/>
          <a:ln/>
        </p:spPr>
        <p:txBody>
          <a:bodyPr wrap="none" lIns="0" tIns="0" rIns="0" bIns="0" rtlCol="0" anchor="t"/>
          <a:lstStyle/>
          <a:p>
            <a:pPr marL="0" indent="0" algn="l">
              <a:lnSpc>
                <a:spcPts val="1950"/>
              </a:lnSpc>
              <a:buNone/>
            </a:pPr>
            <a:r>
              <a:rPr lang="en-US" sz="1200" dirty="0">
                <a:solidFill>
                  <a:srgbClr val="49495A"/>
                </a:solidFill>
                <a:latin typeface="Open Sans" pitchFamily="34" charset="0"/>
                <a:ea typeface="Open Sans" pitchFamily="34" charset="-122"/>
                <a:cs typeface="Open Sans" pitchFamily="34" charset="-120"/>
              </a:rPr>
              <a:t>The system fetches real-time weather from the Weather Module. It calculates the estimated trip cost and compares it to the user's budget via the Budget Module.</a:t>
            </a:r>
            <a:endParaRPr lang="en-US" sz="1200" dirty="0"/>
          </a:p>
        </p:txBody>
      </p:sp>
      <p:pic>
        <p:nvPicPr>
          <p:cNvPr id="10" name="Image 2" descr="preencoded.png"/>
          <p:cNvPicPr>
            <a:picLocks noChangeAspect="1"/>
          </p:cNvPicPr>
          <p:nvPr/>
        </p:nvPicPr>
        <p:blipFill>
          <a:blip r:embed="rId4"/>
          <a:stretch>
            <a:fillRect/>
          </a:stretch>
        </p:blipFill>
        <p:spPr>
          <a:xfrm>
            <a:off x="1012865" y="4046815"/>
            <a:ext cx="467439" cy="1143000"/>
          </a:xfrm>
          <a:prstGeom prst="rect">
            <a:avLst/>
          </a:prstGeom>
        </p:spPr>
      </p:pic>
      <p:sp>
        <p:nvSpPr>
          <p:cNvPr id="11" name="Text 6"/>
          <p:cNvSpPr/>
          <p:nvPr/>
        </p:nvSpPr>
        <p:spPr>
          <a:xfrm>
            <a:off x="1636038" y="4202549"/>
            <a:ext cx="2059781" cy="243483"/>
          </a:xfrm>
          <a:prstGeom prst="rect">
            <a:avLst/>
          </a:prstGeom>
          <a:noFill/>
          <a:ln/>
        </p:spPr>
        <p:txBody>
          <a:bodyPr wrap="none" lIns="0" tIns="0" rIns="0" bIns="0" rtlCol="0" anchor="t"/>
          <a:lstStyle/>
          <a:p>
            <a:pPr marL="0" indent="0" algn="l">
              <a:lnSpc>
                <a:spcPts val="1900"/>
              </a:lnSpc>
              <a:buNone/>
            </a:pPr>
            <a:r>
              <a:rPr lang="en-US" sz="1500" dirty="0">
                <a:solidFill>
                  <a:srgbClr val="49495A"/>
                </a:solidFill>
                <a:latin typeface="Libre Baskerville" pitchFamily="34" charset="0"/>
                <a:ea typeface="Libre Baskerville" pitchFamily="34" charset="-122"/>
                <a:cs typeface="Libre Baskerville" pitchFamily="34" charset="-120"/>
              </a:rPr>
              <a:t>Itinerary Generation</a:t>
            </a:r>
            <a:endParaRPr lang="en-US" sz="1500" dirty="0"/>
          </a:p>
        </p:txBody>
      </p:sp>
      <p:sp>
        <p:nvSpPr>
          <p:cNvPr id="12" name="Text 7"/>
          <p:cNvSpPr/>
          <p:nvPr/>
        </p:nvSpPr>
        <p:spPr>
          <a:xfrm>
            <a:off x="1636038" y="4539496"/>
            <a:ext cx="12448937" cy="498634"/>
          </a:xfrm>
          <a:prstGeom prst="rect">
            <a:avLst/>
          </a:prstGeom>
          <a:noFill/>
          <a:ln/>
        </p:spPr>
        <p:txBody>
          <a:bodyPr wrap="square" lIns="0" tIns="0" rIns="0" bIns="0" rtlCol="0" anchor="t"/>
          <a:lstStyle/>
          <a:p>
            <a:pPr marL="0" indent="0" algn="l">
              <a:lnSpc>
                <a:spcPts val="1950"/>
              </a:lnSpc>
              <a:buNone/>
            </a:pPr>
            <a:r>
              <a:rPr lang="en-US" sz="1200" dirty="0">
                <a:solidFill>
                  <a:srgbClr val="49495A"/>
                </a:solidFill>
                <a:latin typeface="Open Sans" pitchFamily="34" charset="0"/>
                <a:ea typeface="Open Sans" pitchFamily="34" charset="-122"/>
                <a:cs typeface="Open Sans" pitchFamily="34" charset="-120"/>
              </a:rPr>
              <a:t>The collected data (user preferences, weather, budget insights) is passed to the AI Suggestion Module, which uses the Gemini API to generate a customized, day-wise itinerary that is automatically adjusted based on conditions like weather.</a:t>
            </a:r>
            <a:endParaRPr lang="en-US" sz="1200" dirty="0"/>
          </a:p>
        </p:txBody>
      </p:sp>
      <p:pic>
        <p:nvPicPr>
          <p:cNvPr id="13" name="Image 3" descr="preencoded.png"/>
          <p:cNvPicPr>
            <a:picLocks noChangeAspect="1"/>
          </p:cNvPicPr>
          <p:nvPr/>
        </p:nvPicPr>
        <p:blipFill>
          <a:blip r:embed="rId4"/>
          <a:stretch>
            <a:fillRect/>
          </a:stretch>
        </p:blipFill>
        <p:spPr>
          <a:xfrm>
            <a:off x="1246703" y="5349597"/>
            <a:ext cx="467439" cy="1143000"/>
          </a:xfrm>
          <a:prstGeom prst="rect">
            <a:avLst/>
          </a:prstGeom>
        </p:spPr>
      </p:pic>
      <p:sp>
        <p:nvSpPr>
          <p:cNvPr id="14" name="Text 8"/>
          <p:cNvSpPr/>
          <p:nvPr/>
        </p:nvSpPr>
        <p:spPr>
          <a:xfrm>
            <a:off x="1869877" y="5505331"/>
            <a:ext cx="1947982" cy="243483"/>
          </a:xfrm>
          <a:prstGeom prst="rect">
            <a:avLst/>
          </a:prstGeom>
          <a:noFill/>
          <a:ln/>
        </p:spPr>
        <p:txBody>
          <a:bodyPr wrap="none" lIns="0" tIns="0" rIns="0" bIns="0" rtlCol="0" anchor="t"/>
          <a:lstStyle/>
          <a:p>
            <a:pPr marL="0" indent="0" algn="l">
              <a:lnSpc>
                <a:spcPts val="1900"/>
              </a:lnSpc>
              <a:buNone/>
            </a:pPr>
            <a:r>
              <a:rPr lang="en-US" sz="1500" dirty="0">
                <a:solidFill>
                  <a:srgbClr val="49495A"/>
                </a:solidFill>
                <a:latin typeface="Libre Baskerville" pitchFamily="34" charset="0"/>
                <a:ea typeface="Libre Baskerville" pitchFamily="34" charset="-122"/>
                <a:cs typeface="Libre Baskerville" pitchFamily="34" charset="-120"/>
              </a:rPr>
              <a:t>Presentation</a:t>
            </a:r>
            <a:endParaRPr lang="en-US" sz="1500" dirty="0"/>
          </a:p>
        </p:txBody>
      </p:sp>
      <p:sp>
        <p:nvSpPr>
          <p:cNvPr id="15" name="Text 9"/>
          <p:cNvSpPr/>
          <p:nvPr/>
        </p:nvSpPr>
        <p:spPr>
          <a:xfrm>
            <a:off x="1869877" y="5842278"/>
            <a:ext cx="12215098" cy="498634"/>
          </a:xfrm>
          <a:prstGeom prst="rect">
            <a:avLst/>
          </a:prstGeom>
          <a:noFill/>
          <a:ln/>
        </p:spPr>
        <p:txBody>
          <a:bodyPr wrap="square" lIns="0" tIns="0" rIns="0" bIns="0" rtlCol="0" anchor="t"/>
          <a:lstStyle/>
          <a:p>
            <a:pPr marL="0" indent="0" algn="l">
              <a:lnSpc>
                <a:spcPts val="1950"/>
              </a:lnSpc>
              <a:buNone/>
            </a:pPr>
            <a:r>
              <a:rPr lang="en-US" sz="1200" dirty="0">
                <a:solidFill>
                  <a:srgbClr val="49495A"/>
                </a:solidFill>
                <a:latin typeface="Open Sans" pitchFamily="34" charset="0"/>
                <a:ea typeface="Open Sans" pitchFamily="34" charset="-122"/>
                <a:cs typeface="Open Sans" pitchFamily="34" charset="-120"/>
              </a:rPr>
              <a:t>All final information—the itinerary, weather summary, budget breakdown, and a map of the destination—is displayed on the main dashboard through the Visualization &amp; UI Module.</a:t>
            </a:r>
            <a:endParaRPr lang="en-US" sz="1200" dirty="0"/>
          </a:p>
        </p:txBody>
      </p:sp>
      <p:pic>
        <p:nvPicPr>
          <p:cNvPr id="16" name="Image 4" descr="preencoded.png"/>
          <p:cNvPicPr>
            <a:picLocks noChangeAspect="1"/>
          </p:cNvPicPr>
          <p:nvPr/>
        </p:nvPicPr>
        <p:blipFill>
          <a:blip r:embed="rId3"/>
          <a:stretch>
            <a:fillRect/>
          </a:stretch>
        </p:blipFill>
        <p:spPr>
          <a:xfrm>
            <a:off x="1012865" y="6652379"/>
            <a:ext cx="467439" cy="1143000"/>
          </a:xfrm>
          <a:prstGeom prst="rect">
            <a:avLst/>
          </a:prstGeom>
        </p:spPr>
      </p:pic>
      <p:sp>
        <p:nvSpPr>
          <p:cNvPr id="17" name="Text 10"/>
          <p:cNvSpPr/>
          <p:nvPr/>
        </p:nvSpPr>
        <p:spPr>
          <a:xfrm>
            <a:off x="1636038" y="6808113"/>
            <a:ext cx="1947982" cy="243483"/>
          </a:xfrm>
          <a:prstGeom prst="rect">
            <a:avLst/>
          </a:prstGeom>
          <a:noFill/>
          <a:ln/>
        </p:spPr>
        <p:txBody>
          <a:bodyPr wrap="none" lIns="0" tIns="0" rIns="0" bIns="0" rtlCol="0" anchor="t"/>
          <a:lstStyle/>
          <a:p>
            <a:pPr marL="0" indent="0" algn="l">
              <a:lnSpc>
                <a:spcPts val="1900"/>
              </a:lnSpc>
              <a:buNone/>
            </a:pPr>
            <a:r>
              <a:rPr lang="en-US" sz="1500" dirty="0">
                <a:solidFill>
                  <a:srgbClr val="49495A"/>
                </a:solidFill>
                <a:latin typeface="Libre Baskerville" pitchFamily="34" charset="0"/>
                <a:ea typeface="Libre Baskerville" pitchFamily="34" charset="-122"/>
                <a:cs typeface="Libre Baskerville" pitchFamily="34" charset="-120"/>
              </a:rPr>
              <a:t>Storage</a:t>
            </a:r>
            <a:endParaRPr lang="en-US" sz="1500" dirty="0"/>
          </a:p>
        </p:txBody>
      </p:sp>
      <p:sp>
        <p:nvSpPr>
          <p:cNvPr id="18" name="Text 11"/>
          <p:cNvSpPr/>
          <p:nvPr/>
        </p:nvSpPr>
        <p:spPr>
          <a:xfrm>
            <a:off x="1636038" y="7145060"/>
            <a:ext cx="12448937" cy="249317"/>
          </a:xfrm>
          <a:prstGeom prst="rect">
            <a:avLst/>
          </a:prstGeom>
          <a:noFill/>
          <a:ln/>
        </p:spPr>
        <p:txBody>
          <a:bodyPr wrap="none" lIns="0" tIns="0" rIns="0" bIns="0" rtlCol="0" anchor="t"/>
          <a:lstStyle/>
          <a:p>
            <a:pPr marL="0" indent="0" algn="l">
              <a:lnSpc>
                <a:spcPts val="1950"/>
              </a:lnSpc>
              <a:buNone/>
            </a:pPr>
            <a:r>
              <a:rPr lang="en-US" sz="1200" dirty="0">
                <a:solidFill>
                  <a:srgbClr val="49495A"/>
                </a:solidFill>
                <a:latin typeface="Open Sans" pitchFamily="34" charset="0"/>
                <a:ea typeface="Open Sans" pitchFamily="34" charset="-122"/>
                <a:cs typeface="Open Sans" pitchFamily="34" charset="-120"/>
              </a:rPr>
              <a:t>The final trip plan and user preferences are saved in the Database/Storage Module for future access and reference.</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26337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Conclusion</a:t>
            </a:r>
            <a:endParaRPr lang="en-US" sz="4450" dirty="0"/>
          </a:p>
        </p:txBody>
      </p:sp>
      <p:sp>
        <p:nvSpPr>
          <p:cNvPr id="3" name="Text 1"/>
          <p:cNvSpPr/>
          <p:nvPr/>
        </p:nvSpPr>
        <p:spPr>
          <a:xfrm>
            <a:off x="793790" y="3425785"/>
            <a:ext cx="13042821" cy="2540318"/>
          </a:xfrm>
          <a:prstGeom prst="rect">
            <a:avLst/>
          </a:prstGeom>
          <a:noFill/>
          <a:ln/>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The Smart Travel Planner is a convenient tool designed to make trip planning simpler and more tailored to individual needs. It integrates key features like user preferences and budget management with advanced tools such as a weather module and AI-generated itineraries. This combination helps streamline the often complex process of organizing a trip. By leveraging various APIs, the planner becomes even more effective: GeminiAI assists in creating personalized travel plans, provides current weather updates, and GoogleMap offers precise mapping services. Together, these features ensure users enjoy a seamless experience, with travel plans that align with their personal preferences and budget. This makes the Smart Travel Planner an excellent choice for anyone seeking to plan their travels more efficiently and enjoyably.</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227427"/>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Sample Code</a:t>
            </a:r>
            <a:endParaRPr lang="en-US" sz="4450" dirty="0"/>
          </a:p>
        </p:txBody>
      </p:sp>
      <p:sp>
        <p:nvSpPr>
          <p:cNvPr id="4" name="Text 1"/>
          <p:cNvSpPr/>
          <p:nvPr/>
        </p:nvSpPr>
        <p:spPr>
          <a:xfrm>
            <a:off x="6280190" y="427636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49495A"/>
                </a:solidFill>
                <a:latin typeface="Open Sans" pitchFamily="34" charset="0"/>
                <a:ea typeface="Open Sans" pitchFamily="34" charset="-122"/>
                <a:cs typeface="Open Sans" pitchFamily="34" charset="-120"/>
              </a:rPr>
              <a:t>Implementation examples demonstrating the Smart Travel Planner's core functionality: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C6787C-DAFF-6BB1-BD98-6E54C1698D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5435" y="448496"/>
            <a:ext cx="6888438" cy="3666304"/>
          </a:xfrm>
          <a:prstGeom prst="rect">
            <a:avLst/>
          </a:prstGeom>
          <a:noFill/>
          <a:ln>
            <a:noFill/>
          </a:ln>
        </p:spPr>
      </p:pic>
      <p:pic>
        <p:nvPicPr>
          <p:cNvPr id="3" name="Picture 2">
            <a:extLst>
              <a:ext uri="{FF2B5EF4-FFF2-40B4-BE49-F238E27FC236}">
                <a16:creationId xmlns:a16="http://schemas.microsoft.com/office/drawing/2014/main" id="{CD8F3A68-D001-89DF-0A21-1522C41146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43061" y="448497"/>
            <a:ext cx="6941904" cy="3666304"/>
          </a:xfrm>
          <a:prstGeom prst="rect">
            <a:avLst/>
          </a:prstGeom>
          <a:noFill/>
          <a:ln>
            <a:noFill/>
          </a:ln>
        </p:spPr>
      </p:pic>
      <p:pic>
        <p:nvPicPr>
          <p:cNvPr id="4" name="Picture 3">
            <a:extLst>
              <a:ext uri="{FF2B5EF4-FFF2-40B4-BE49-F238E27FC236}">
                <a16:creationId xmlns:a16="http://schemas.microsoft.com/office/drawing/2014/main" id="{BC32B6FF-609A-132E-9404-608F6596C51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5435" y="4538468"/>
            <a:ext cx="6888438" cy="3456956"/>
          </a:xfrm>
          <a:prstGeom prst="rect">
            <a:avLst/>
          </a:prstGeom>
          <a:noFill/>
          <a:ln>
            <a:noFill/>
          </a:ln>
        </p:spPr>
      </p:pic>
      <p:pic>
        <p:nvPicPr>
          <p:cNvPr id="6" name="Picture 5">
            <a:extLst>
              <a:ext uri="{FF2B5EF4-FFF2-40B4-BE49-F238E27FC236}">
                <a16:creationId xmlns:a16="http://schemas.microsoft.com/office/drawing/2014/main" id="{528F0D96-ACD1-084C-E607-E4941BE86057}"/>
              </a:ext>
            </a:extLst>
          </p:cNvPr>
          <p:cNvPicPr>
            <a:picLocks noChangeAspect="1"/>
          </p:cNvPicPr>
          <p:nvPr/>
        </p:nvPicPr>
        <p:blipFill>
          <a:blip r:embed="rId5"/>
          <a:stretch>
            <a:fillRect/>
          </a:stretch>
        </p:blipFill>
        <p:spPr>
          <a:xfrm>
            <a:off x="7443061" y="4538468"/>
            <a:ext cx="6941904" cy="3456956"/>
          </a:xfrm>
          <a:prstGeom prst="rect">
            <a:avLst/>
          </a:prstGeom>
        </p:spPr>
      </p:pic>
    </p:spTree>
    <p:extLst>
      <p:ext uri="{BB962C8B-B14F-4D97-AF65-F5344CB8AC3E}">
        <p14:creationId xmlns:p14="http://schemas.microsoft.com/office/powerpoint/2010/main" val="19933231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1247</Words>
  <Application>Microsoft Office PowerPoint</Application>
  <PresentationFormat>Custom</PresentationFormat>
  <Paragraphs>89</Paragraphs>
  <Slides>12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Arial</vt:lpstr>
      <vt:lpstr>Libre Baskerville</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Amal M K</dc:creator>
  <cp:lastModifiedBy>Amal M K</cp:lastModifiedBy>
  <cp:revision>3</cp:revision>
  <dcterms:created xsi:type="dcterms:W3CDTF">2025-11-07T07:11:41Z</dcterms:created>
  <dcterms:modified xsi:type="dcterms:W3CDTF">2025-11-07T07:32:46Z</dcterms:modified>
</cp:coreProperties>
</file>